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301" r:id="rId4"/>
    <p:sldId id="265" r:id="rId5"/>
    <p:sldId id="299" r:id="rId6"/>
    <p:sldId id="300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F05A28"/>
    <a:srgbClr val="FF3300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 varScale="1">
        <p:scale>
          <a:sx n="102" d="100"/>
          <a:sy n="102" d="100"/>
        </p:scale>
        <p:origin x="138" y="180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 (тыс. руб.)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(Лист1!$A$2,Лист1!$A$3)</c:f>
              <c:strCache>
                <c:ptCount val="2"/>
                <c:pt idx="0">
                  <c:v>9 мес. 2023 г.</c:v>
                </c:pt>
                <c:pt idx="1">
                  <c:v>9 мес. 2024 г.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655.4</c:v>
                </c:pt>
                <c:pt idx="1">
                  <c:v>477.2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0-42DF-B3FA-BBCA7BC431A5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 (тыс. руб.)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-2.5737386248859042E-3"/>
                  <c:y val="-1.055754652594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70-42DF-B3FA-BBCA7BC43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(Лист1!$A$2,Лист1!$A$3)</c:f>
              <c:strCache>
                <c:ptCount val="2"/>
                <c:pt idx="0">
                  <c:v>9 мес. 2023 г.</c:v>
                </c:pt>
                <c:pt idx="1">
                  <c:v>9 мес. 2024 г.</c:v>
                </c:pt>
              </c:strCache>
            </c:strRef>
          </c:cat>
          <c:val>
            <c:numRef>
              <c:f>Лист1!$C$2:$C$3</c:f>
              <c:numCache>
                <c:formatCode>#\ ##0.0</c:formatCode>
                <c:ptCount val="2"/>
                <c:pt idx="0">
                  <c:v>309.39999999999998</c:v>
                </c:pt>
                <c:pt idx="1">
                  <c:v>146.80000000000001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0-42DF-B3FA-BBCA7BC43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93504"/>
        <c:axId val="167982976"/>
      </c:barChart>
      <c:catAx>
        <c:axId val="1118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7982976"/>
        <c:crosses val="autoZero"/>
        <c:auto val="1"/>
        <c:lblAlgn val="ctr"/>
        <c:lblOffset val="100"/>
        <c:noMultiLvlLbl val="0"/>
      </c:catAx>
      <c:valAx>
        <c:axId val="16798297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11189350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8853648710212434"/>
          <c:y val="0.22065272239222361"/>
          <c:w val="0.29602108114856024"/>
          <c:h val="0.241968159437241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0.16727</cdr:x>
      <cdr:y>0.11185</cdr:y>
    </cdr:from>
    <cdr:to>
      <cdr:x>0.35258</cdr:x>
      <cdr:y>0.49193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5397" y="269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32.</a:t>
            </a:r>
            <a:r>
              <a:rPr lang="ru-RU" sz="20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исполнение   за   </a:t>
            </a:r>
            <a:r>
              <a:rPr lang="ru-RU" sz="32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9 </a:t>
            </a:r>
            <a:r>
              <a:rPr lang="ru-RU" sz="20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месяцев</a:t>
            </a:r>
            <a:r>
              <a:rPr lang="ru-RU" sz="32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2024</a:t>
            </a:r>
            <a:r>
              <a:rPr lang="ru-RU" sz="2000" b="1" cap="all" dirty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err="1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142875" y="252674"/>
            <a:ext cx="117919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prstClr val="black"/>
                </a:solidFill>
                <a:latin typeface="Corki" panose="00000500000000000000" pitchFamily="50" charset="-52"/>
              </a:rPr>
              <a:t>СТРУКТУРА КОМИТЕТА ГОСУДАРСТВЕННОГО И ФИНАНСОВОГО КОНТРОЛЯ МУРМАНСКОЙ ОБЛАСТИ</a:t>
            </a:r>
            <a:endParaRPr lang="ru-RU" sz="2600" dirty="0">
              <a:latin typeface="Corki" panose="00000500000000000000" pitchFamily="50" charset="-52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/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ГОСУДАРСТВЕННОГО 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ГОСУДАРСТВЕННОГО И ФИНАНСОВОГО КОНТРОЛЯ МУРМАНСКОЙ ОБЛАСТИ</a:t>
            </a:r>
          </a:p>
          <a:p>
            <a:r>
              <a:rPr lang="ru-RU" sz="1400" b="1" dirty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КОМИТЕТЕ ГОСУДАРСТВЕННОГО И ФИНАНСОВОГО КОНТРОЛЯ МУРМАНСКОЙ ОБЛАСТИ ОТ 29.03.2021 № 169-ПП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/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205975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3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37" y="189279"/>
            <a:ext cx="11996054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dirty="0">
                <a:latin typeface="Corki" panose="00000500000000000000" pitchFamily="50" charset="-52"/>
              </a:rPr>
              <a:t>ИСТОРИЧЕСКАЯ СПРАВКА</a:t>
            </a:r>
            <a:br>
              <a:rPr lang="ru-RU" sz="2600" dirty="0">
                <a:latin typeface="Corki" panose="00000500000000000000" pitchFamily="50" charset="-52"/>
              </a:rPr>
            </a:br>
            <a:r>
              <a:rPr lang="ru-RU" sz="2600" dirty="0">
                <a:latin typeface="Corki" panose="00000500000000000000" pitchFamily="50" charset="-52"/>
              </a:rPr>
              <a:t> </a:t>
            </a:r>
            <a:r>
              <a:rPr lang="ru-RU" sz="2600" dirty="0">
                <a:solidFill>
                  <a:prstClr val="black"/>
                </a:solidFill>
                <a:latin typeface="Corki" panose="00000500000000000000" pitchFamily="50" charset="-52"/>
                <a:ea typeface="+mn-ea"/>
                <a:cs typeface="+mn-cs"/>
              </a:rPr>
              <a:t>О КОМИТЕТЕ ГОСУДАРСТВЕННОГО И ФИНАНСОВОГО КОНТРОЛЯ МУРМАНСКОЙ ОБЛАСТИ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1260087" y="2348313"/>
            <a:ext cx="10408443" cy="2089685"/>
            <a:chOff x="7040540" y="1925390"/>
            <a:chExt cx="4320000" cy="5377541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5057754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40540" y="2099282"/>
              <a:ext cx="4205015" cy="52036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5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45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pPr marL="285750" indent="-285750">
                <a:buFontTx/>
                <a:buChar char="-"/>
              </a:pPr>
              <a:r>
                <a:rPr lang="ru-RU" sz="1450" b="1" dirty="0">
                  <a:latin typeface="Muller Narrow Light"/>
                </a:rPr>
                <a:t>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7" y="1289120"/>
            <a:ext cx="10408443" cy="955055"/>
          </a:xfrm>
          <a:prstGeom prst="roundRect">
            <a:avLst>
              <a:gd name="adj" fmla="val 4689"/>
            </a:avLst>
          </a:prstGeom>
          <a:solidFill>
            <a:srgbClr val="F05A28"/>
          </a:solidFill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№ 124-ПГ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17929"/>
            <a:ext cx="10408443" cy="1389185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Muller Narrow ExtraBold" pitchFamily="50" charset="-52"/>
              </a:rPr>
              <a:t>В соответствии с Положением о Комитете государственного и финансового контроля Мурманской области, утвержденным постановлением Правительства Мурманской области № 169-ПП от 29.03.2021:</a:t>
            </a:r>
          </a:p>
          <a:p>
            <a:pPr algn="ctr"/>
            <a:r>
              <a:rPr lang="ru-RU" sz="1600" dirty="0">
                <a:solidFill>
                  <a:srgbClr val="0082C8"/>
                </a:solidFill>
                <a:latin typeface="Muller Narrow ExtraBold" pitchFamily="50" charset="-52"/>
              </a:rPr>
              <a:t>ОСНОВНЫМИ ЗАДАЧАМИ КОМИТЕТА ЯВЛЯЮТСЯ</a:t>
            </a:r>
            <a:r>
              <a:rPr lang="ru-RU" sz="1400" b="1" dirty="0">
                <a:solidFill>
                  <a:schemeClr val="tx1"/>
                </a:solidFill>
                <a:latin typeface="Muller Narrow Light"/>
              </a:rPr>
              <a:t>:</a:t>
            </a:r>
          </a:p>
          <a:p>
            <a:pPr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Muller Narrow ExtraBold" pitchFamily="50" charset="-52"/>
              </a:rPr>
              <a:t>осуществление внутреннего государственного финансового контроля, контроля и надзора в финансово-бюджетной сфере;</a:t>
            </a:r>
          </a:p>
          <a:p>
            <a:pPr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Muller Narrow ExtraBold" pitchFamily="50" charset="-52"/>
              </a:rPr>
              <a:t>осуществление контроля за соблюдением законодательства о контрактной системе в сфере закупок.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83847" y="1568865"/>
            <a:ext cx="815004" cy="8150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00" y="5471924"/>
            <a:ext cx="704587" cy="78007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8237" y="2892896"/>
            <a:ext cx="1078114" cy="850493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1260086" y="4408286"/>
            <a:ext cx="10408443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76190" y="283153"/>
            <a:ext cx="102647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prstClr val="black"/>
                </a:solidFill>
                <a:latin typeface="Corki" panose="00000500000000000000" pitchFamily="50" charset="-52"/>
              </a:rPr>
              <a:t>ОСНОВНЫЕ ПАРАМЕТРЫ БЮДЖЕТА КОМИТЕТА</a:t>
            </a: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4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5137856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Группа 30"/>
          <p:cNvGrpSpPr/>
          <p:nvPr/>
        </p:nvGrpSpPr>
        <p:grpSpPr>
          <a:xfrm>
            <a:off x="237130" y="1139136"/>
            <a:ext cx="11721063" cy="2526185"/>
            <a:chOff x="3234150" y="2463236"/>
            <a:chExt cx="6349980" cy="2810730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3234150" y="2463236"/>
              <a:ext cx="6349980" cy="2810730"/>
            </a:xfrm>
            <a:prstGeom prst="roundRect">
              <a:avLst>
                <a:gd name="adj" fmla="val 2528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39820" y="3164398"/>
              <a:ext cx="1051976" cy="58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>
                  <a:latin typeface="Muller Narrow ExtraBold" pitchFamily="50" charset="-52"/>
                </a:rPr>
                <a:t>146,8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10310" y="4184798"/>
              <a:ext cx="781534" cy="44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Muller Narrow ExtraBold" pitchFamily="50" charset="-52"/>
                </a:rPr>
                <a:t>РАСХОДЫ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15749" y="3218225"/>
              <a:ext cx="776095" cy="44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Muller Narrow ExtraBold" pitchFamily="50" charset="-52"/>
                </a:rPr>
                <a:t>ДОХОДЫ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20796" y="4026075"/>
              <a:ext cx="1038400" cy="58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>
                  <a:latin typeface="Muller Narrow ExtraBold" pitchFamily="50" charset="-52"/>
                </a:rPr>
                <a:t>29 990,5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933236" y="2639666"/>
              <a:ext cx="934044" cy="3365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Muller Narrow Light" pitchFamily="50" charset="-52"/>
                </a:rPr>
                <a:t>тыс.</a:t>
              </a:r>
              <a:r>
                <a:rPr lang="ru-RU" sz="1200" dirty="0">
                  <a:solidFill>
                    <a:schemeClr val="accent3"/>
                  </a:solidFill>
                  <a:latin typeface="Muller Narrow Light" pitchFamily="50" charset="-52"/>
                </a:rPr>
                <a:t> </a:t>
              </a:r>
              <a:r>
                <a:rPr lang="ru-RU" sz="1200" dirty="0">
                  <a:latin typeface="Muller Narrow Light" pitchFamily="50" charset="-52"/>
                </a:rPr>
                <a:t>рублей</a:t>
              </a: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504374" y="3794252"/>
              <a:ext cx="5629912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3476323" y="4871264"/>
              <a:ext cx="5629911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91845" y="3164398"/>
              <a:ext cx="909809" cy="582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latin typeface="Muller Narrow ExtraBold" pitchFamily="50" charset="-52"/>
                </a:rPr>
                <a:t>477,2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91846" y="4011750"/>
              <a:ext cx="1000312" cy="58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>
                  <a:latin typeface="Muller Narrow ExtraBold" pitchFamily="50" charset="-52"/>
                </a:rPr>
                <a:t>41 755,9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00422" y="3199885"/>
              <a:ext cx="894480" cy="513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accent3"/>
                  </a:solidFill>
                  <a:latin typeface="Muller Narrow Light" pitchFamily="50" charset="-52"/>
                </a:rPr>
                <a:t>30,8%</a:t>
              </a:r>
              <a:endParaRPr lang="ru-RU" dirty="0">
                <a:solidFill>
                  <a:schemeClr val="accent3"/>
                </a:solidFill>
                <a:latin typeface="Muller Narrow Light" pitchFamily="50" charset="-52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49728" y="4080238"/>
              <a:ext cx="845174" cy="513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accent3"/>
                  </a:solidFill>
                  <a:latin typeface="Muller Narrow Light" pitchFamily="50" charset="-52"/>
                </a:rPr>
                <a:t>71,8%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91844" y="2513226"/>
              <a:ext cx="1000313" cy="44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F05A28"/>
                  </a:solidFill>
                  <a:latin typeface="Muller Narrow ExtraBold" pitchFamily="50" charset="-52"/>
                </a:rPr>
                <a:t>2024 г.</a:t>
              </a:r>
              <a:r>
                <a:rPr lang="ru-RU" sz="2000" dirty="0">
                  <a:solidFill>
                    <a:schemeClr val="accent6"/>
                  </a:solidFill>
                  <a:latin typeface="Muller Narrow ExtraBold" pitchFamily="50" charset="-52"/>
                </a:rPr>
                <a:t> </a:t>
              </a:r>
              <a:r>
                <a:rPr lang="ru-RU" sz="2000" dirty="0">
                  <a:solidFill>
                    <a:srgbClr val="F05A28"/>
                  </a:solidFill>
                  <a:latin typeface="Muller Narrow ExtraBold" pitchFamily="50" charset="-52"/>
                </a:rPr>
                <a:t>план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11228" y="2518517"/>
              <a:ext cx="2505893" cy="44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accent5"/>
                  </a:solidFill>
                  <a:latin typeface="Muller Narrow ExtraBold" pitchFamily="50" charset="-52"/>
                </a:rPr>
                <a:t>Исполнено за </a:t>
              </a:r>
              <a:r>
                <a:rPr lang="en-US" sz="2000" dirty="0">
                  <a:solidFill>
                    <a:schemeClr val="accent5"/>
                  </a:solidFill>
                  <a:latin typeface="Muller Narrow ExtraBold" pitchFamily="50" charset="-52"/>
                </a:rPr>
                <a:t>9</a:t>
              </a:r>
              <a:r>
                <a:rPr lang="ru-RU" sz="2000" dirty="0">
                  <a:solidFill>
                    <a:schemeClr val="accent5"/>
                  </a:solidFill>
                  <a:latin typeface="Muller Narrow ExtraBold" pitchFamily="50" charset="-52"/>
                </a:rPr>
                <a:t> месяцев 2024 г.</a:t>
              </a:r>
            </a:p>
          </p:txBody>
        </p:sp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86" y="1808907"/>
            <a:ext cx="876127" cy="402656"/>
          </a:xfrm>
          <a:prstGeom prst="rect">
            <a:avLst/>
          </a:prstGeom>
        </p:spPr>
      </p:pic>
      <p:sp>
        <p:nvSpPr>
          <p:cNvPr id="36" name="Плюс 35"/>
          <p:cNvSpPr/>
          <p:nvPr/>
        </p:nvSpPr>
        <p:spPr>
          <a:xfrm>
            <a:off x="370009" y="1616344"/>
            <a:ext cx="373038" cy="184867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7" name="Минус 36"/>
          <p:cNvSpPr/>
          <p:nvPr/>
        </p:nvSpPr>
        <p:spPr>
          <a:xfrm>
            <a:off x="385711" y="2357831"/>
            <a:ext cx="298431" cy="196399"/>
          </a:xfrm>
          <a:prstGeom prst="mathMin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05A28"/>
              </a:solidFill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094" y="2653094"/>
            <a:ext cx="988455" cy="45428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9427965" y="1861470"/>
            <a:ext cx="141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Muller Narrow ExtraBold" pitchFamily="50" charset="-52"/>
              </a:rPr>
              <a:t>477,2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346222" y="2618619"/>
            <a:ext cx="191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Muller Narrow ExtraBold" pitchFamily="50" charset="-52"/>
              </a:rPr>
              <a:t>39 474,1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300038" y="4325087"/>
            <a:ext cx="6812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05A28"/>
                </a:solidFill>
                <a:latin typeface="Muller Narrow ExtraBold" pitchFamily="2" charset="0"/>
              </a:rPr>
              <a:t>ПОСТУПИЛО  за 9 месяцев 2024 г. всего  </a:t>
            </a:r>
            <a:r>
              <a:rPr lang="ru-RU" sz="2400" b="1" dirty="0">
                <a:solidFill>
                  <a:srgbClr val="F05A28"/>
                </a:solidFill>
                <a:latin typeface="Muller Narrow ExtraBold" pitchFamily="2" charset="0"/>
              </a:rPr>
              <a:t>146,8 </a:t>
            </a:r>
            <a:r>
              <a:rPr lang="ru-RU" sz="2000" b="1" dirty="0">
                <a:solidFill>
                  <a:srgbClr val="F05A28"/>
                </a:solidFill>
                <a:latin typeface="Muller Narrow ExtraBold" pitchFamily="2" charset="0"/>
              </a:rPr>
              <a:t>тыс. руб.</a:t>
            </a:r>
            <a:r>
              <a:rPr lang="ru-RU" sz="2400" b="1" dirty="0">
                <a:solidFill>
                  <a:srgbClr val="F05A28"/>
                </a:solidFill>
                <a:latin typeface="Muller Narrow ExtraBold" pitchFamily="2" charset="0"/>
              </a:rPr>
              <a:t>: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301814" y="4770366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Muller Narrow Light" pitchFamily="50" charset="-52"/>
              </a:rPr>
              <a:t>- 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821166" y="4770366"/>
            <a:ext cx="853954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uller Narrow Light"/>
              </a:rPr>
              <a:t>25,0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301814" y="5544383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Muller Narrow Light" pitchFamily="50" charset="-52"/>
              </a:rPr>
              <a:t>- 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821166" y="5575155"/>
            <a:ext cx="853954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latin typeface="Muller Narrow Light"/>
              </a:rPr>
              <a:t>120,0</a:t>
            </a: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363094" y="3848501"/>
            <a:ext cx="11559929" cy="386790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pc="2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ДОХОДЫ:</a:t>
            </a:r>
            <a:endParaRPr lang="ru-RU" spc="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301814" y="6296265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Muller Narrow Light" pitchFamily="50" charset="-52"/>
              </a:rPr>
              <a:t>- ИНЫЕ ДОХОДЫ, ТЫС. РУБ.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821166" y="6296265"/>
            <a:ext cx="853954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uller Narrow Light"/>
              </a:rPr>
              <a:t>1,8</a:t>
            </a: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863048"/>
              </p:ext>
            </p:extLst>
          </p:nvPr>
        </p:nvGraphicFramePr>
        <p:xfrm>
          <a:off x="6988567" y="4327831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321635" y="1202008"/>
            <a:ext cx="1699888" cy="411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05A28"/>
                </a:solidFill>
                <a:latin typeface="Muller Narrow ExtraBold" pitchFamily="50" charset="-52"/>
              </a:rPr>
              <a:t>2025 г. план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5046786" y="1808908"/>
            <a:ext cx="0" cy="1689204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8963140" y="1812446"/>
            <a:ext cx="0" cy="1689204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273377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40841" y="85725"/>
            <a:ext cx="97058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Corki" panose="00000500000000000000" pitchFamily="50" charset="-52"/>
              </a:rPr>
              <a:t>ГОСУДАРСТВЕННАЯ ПРОГРАММА МУРМАНСКОЙ ОБЛАСТИ «ФИНАНСЫ» </a:t>
            </a:r>
          </a:p>
          <a:p>
            <a:pPr algn="ctr"/>
            <a:r>
              <a:rPr lang="ru-RU" sz="1600" dirty="0">
                <a:latin typeface="Corki" panose="00000500000000000000" pitchFamily="50" charset="-52"/>
              </a:rPr>
              <a:t>(утверждена постановлением Правительства Мурманской области от 11.11.2020 № 776-ПП)</a:t>
            </a:r>
            <a:endParaRPr lang="ru-RU" sz="2600" dirty="0">
              <a:latin typeface="Corki" panose="00000500000000000000" pitchFamily="50" charset="-52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ая прямоугольная выноска 61"/>
          <p:cNvSpPr/>
          <p:nvPr/>
        </p:nvSpPr>
        <p:spPr>
          <a:xfrm>
            <a:off x="6558192" y="5627180"/>
            <a:ext cx="5205183" cy="1002572"/>
          </a:xfrm>
          <a:prstGeom prst="wedgeRoundRectCallout">
            <a:avLst>
              <a:gd name="adj1" fmla="val -32966"/>
              <a:gd name="adj2" fmla="val -71523"/>
              <a:gd name="adj3" fmla="val 1666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latin typeface="Muller Narrow Light" pitchFamily="50" charset="-52"/>
              </a:rPr>
              <a:t>Ответственный исполнитель Подпрограммы 3: </a:t>
            </a:r>
          </a:p>
          <a:p>
            <a:pPr algn="ctr"/>
            <a:r>
              <a:rPr lang="ru-RU" sz="1400" b="1" dirty="0">
                <a:latin typeface="Muller Narrow Light" pitchFamily="50" charset="-52"/>
              </a:rPr>
              <a:t> Комитет государственного и финансового</a:t>
            </a:r>
          </a:p>
          <a:p>
            <a:pPr algn="ctr"/>
            <a:r>
              <a:rPr lang="ru-RU" sz="1400" b="1" dirty="0">
                <a:latin typeface="Muller Narrow Light" pitchFamily="50" charset="-52"/>
              </a:rPr>
              <a:t> контроля Мурманской области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7"/>
              <a:ext cx="3362311" cy="1275248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работ, услуг для 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Цели подпрограммы 3</a:t>
            </a:r>
            <a:r>
              <a:rPr lang="ru-RU" sz="1400" dirty="0"/>
              <a:t>:</a:t>
            </a:r>
          </a:p>
          <a:p>
            <a:pPr marL="342900" indent="-342900">
              <a:buAutoNum type="arabicPeriod"/>
            </a:pPr>
            <a:r>
              <a:rPr lang="ru-RU" sz="1400" dirty="0"/>
              <a:t>Обеспечение соблюдения бюджетного</a:t>
            </a:r>
          </a:p>
          <a:p>
            <a:r>
              <a:rPr lang="ru-RU" sz="1400" dirty="0"/>
              <a:t>законодательства и законодательства в сфере закупок товаров, работ, услуг для обеспечения государственных и муниципальных нужд.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803576" y="2848252"/>
            <a:ext cx="723461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365543" y="5482597"/>
            <a:ext cx="59053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latin typeface="Muller Narrow Bold"/>
                <a:cs typeface="Arial" pitchFamily="34" charset="0"/>
              </a:rPr>
              <a:t>С полной редакцией государственной программы можно ознакомиться на официальном сайте Комитета государственного и финансового контроля Мурманской области:</a:t>
            </a:r>
          </a:p>
          <a:p>
            <a:r>
              <a:rPr lang="ru-RU" sz="1100" dirty="0">
                <a:latin typeface="Muller Narrow Bold"/>
                <a:cs typeface="Arial" pitchFamily="34" charset="0"/>
              </a:rPr>
              <a:t> </a:t>
            </a:r>
            <a:r>
              <a:rPr lang="en-US" sz="1100" dirty="0">
                <a:latin typeface="Muller Narrow Bold"/>
                <a:cs typeface="Arial" pitchFamily="34" charset="0"/>
              </a:rPr>
              <a:t>https://gosfincontrol.gov-murman.ru/activities/gos_prog/</a:t>
            </a:r>
            <a:endParaRPr lang="ru-RU" sz="1100" dirty="0">
              <a:latin typeface="Muller Narrow Bold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493" y="4684071"/>
            <a:ext cx="582140" cy="58214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  <a:solidFill>
            <a:srgbClr val="0082C8"/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«ФИНАНСЫ»:</a:t>
            </a:r>
          </a:p>
          <a:p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</a:rPr>
              <a:t>- обеспечение долгосрочной сбалансированности и устойчивости бюджетной системы региона.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5178" y="2222756"/>
            <a:ext cx="6025822" cy="3201775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8854" y="2083402"/>
            <a:ext cx="5929143" cy="3327236"/>
          </a:xfrm>
          <a:prstGeom prst="roundRect">
            <a:avLst>
              <a:gd name="adj" fmla="val 1196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>
                <a:solidFill>
                  <a:schemeClr val="tx1"/>
                </a:solidFill>
              </a:rPr>
              <a:t>ПРИОРИТЕТЫ</a:t>
            </a:r>
            <a:r>
              <a:rPr lang="ru-RU" sz="1400" dirty="0">
                <a:solidFill>
                  <a:schemeClr val="tx1"/>
                </a:solidFill>
              </a:rPr>
              <a:t> реализации государственной программы «ФИНАНСЫ»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705421" y="183195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 algn="ctr"/>
            <a:r>
              <a:rPr lang="ru-RU" sz="2600" dirty="0">
                <a:latin typeface="Corki" panose="00000500000000000000" pitchFamily="50" charset="-52"/>
              </a:rPr>
              <a:t>ОСНОВНЫЕ НАПРАВЛЕНИЯ РЕАЛИЗАЦИИ ПОДПРОГРАММЫ 3 </a:t>
            </a:r>
          </a:p>
          <a:p>
            <a:pPr algn="ctr"/>
            <a:r>
              <a:rPr lang="ru-RU" sz="2600" dirty="0">
                <a:latin typeface="Corki" panose="00000500000000000000" pitchFamily="50" charset="-52"/>
              </a:rPr>
              <a:t>ГОСУДАРСТВЕННОЙ ПРОГРАММЫ «ФИНАНСЫ» </a:t>
            </a: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6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29" name="Скругленный прямоугольник 14">
            <a:extLst>
              <a:ext uri="{FF2B5EF4-FFF2-40B4-BE49-F238E27FC236}">
                <a16:creationId xmlns:a16="http://schemas.microsoft.com/office/drawing/2014/main" id="{582108B0-5D67-4034-8D1F-F126063E34E3}"/>
              </a:ext>
            </a:extLst>
          </p:cNvPr>
          <p:cNvSpPr/>
          <p:nvPr/>
        </p:nvSpPr>
        <p:spPr>
          <a:xfrm>
            <a:off x="546410" y="1848332"/>
            <a:ext cx="5775914" cy="2826366"/>
          </a:xfrm>
          <a:prstGeom prst="roundRect">
            <a:avLst>
              <a:gd name="adj" fmla="val 2156"/>
            </a:avLst>
          </a:prstGeom>
          <a:solidFill>
            <a:schemeClr val="bg1"/>
          </a:solidFill>
          <a:ln w="381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180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>
            <a:off x="9304378" y="4685625"/>
            <a:ext cx="581228" cy="425857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242273" y="3095624"/>
            <a:ext cx="472385" cy="314923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3" name="Скругленный прямоугольник 14">
            <a:extLst>
              <a:ext uri="{FF2B5EF4-FFF2-40B4-BE49-F238E27FC236}">
                <a16:creationId xmlns:a16="http://schemas.microsoft.com/office/drawing/2014/main" id="{582108B0-5D67-4034-8D1F-F126063E34E3}"/>
              </a:ext>
            </a:extLst>
          </p:cNvPr>
          <p:cNvSpPr/>
          <p:nvPr/>
        </p:nvSpPr>
        <p:spPr>
          <a:xfrm>
            <a:off x="6618723" y="1860858"/>
            <a:ext cx="5188169" cy="2813840"/>
          </a:xfrm>
          <a:prstGeom prst="roundRect">
            <a:avLst>
              <a:gd name="adj" fmla="val 2156"/>
            </a:avLst>
          </a:prstGeom>
          <a:solidFill>
            <a:schemeClr val="bg1"/>
          </a:solidFill>
          <a:ln w="381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F05A28"/>
                </a:solidFill>
                <a:latin typeface="Muller Narrow ExtraBold" pitchFamily="50" charset="-52"/>
              </a:rPr>
              <a:t>ПОКАЗАТЕЛИ:</a:t>
            </a:r>
          </a:p>
          <a:p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</a:rPr>
              <a:t>3.1.</a:t>
            </a:r>
            <a:r>
              <a:rPr lang="ru-RU" sz="2000" b="1" dirty="0">
                <a:solidFill>
                  <a:srgbClr val="F05A28"/>
                </a:solidFill>
                <a:latin typeface="Muller Narrow ExtraBold" pitchFamily="50" charset="-52"/>
              </a:rPr>
              <a:t> </a:t>
            </a:r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</a:rPr>
              <a:t>Эффективность</a:t>
            </a:r>
            <a:r>
              <a:rPr lang="ru-RU" sz="1400" b="1" dirty="0">
                <a:solidFill>
                  <a:srgbClr val="F05A28"/>
                </a:solidFill>
                <a:latin typeface="Muller Narrow ExtraBold" pitchFamily="50" charset="-52"/>
              </a:rPr>
              <a:t> </a:t>
            </a:r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</a:rPr>
              <a:t>осуществления контрольных мероприятий  в финансово-бюджетной сфере.</a:t>
            </a:r>
          </a:p>
          <a:p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</a:rPr>
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</a:r>
          </a:p>
          <a:p>
            <a:pPr algn="ctr" defTabSz="458983">
              <a:defRPr/>
            </a:pPr>
            <a:r>
              <a:rPr lang="ru-RU" sz="1807" dirty="0">
                <a:solidFill>
                  <a:prstClr val="white"/>
                </a:solidFill>
                <a:latin typeface="Calibri"/>
              </a:rPr>
              <a:t>Показатели</a:t>
            </a:r>
          </a:p>
        </p:txBody>
      </p:sp>
      <p:sp>
        <p:nvSpPr>
          <p:cNvPr id="25" name="Треугольник 4">
            <a:extLst>
              <a:ext uri="{FF2B5EF4-FFF2-40B4-BE49-F238E27FC236}">
                <a16:creationId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809625" y="4674698"/>
            <a:ext cx="552078" cy="417462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727" y="4878869"/>
            <a:ext cx="1553166" cy="1500965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589157" y="5092160"/>
            <a:ext cx="9516868" cy="1287674"/>
          </a:xfrm>
          <a:prstGeom prst="roundRect">
            <a:avLst>
              <a:gd name="adj" fmla="val 11961"/>
            </a:avLst>
          </a:prstGeom>
          <a:solidFill>
            <a:srgbClr val="0082C8"/>
          </a:solidFill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Реализация мероприятия государственной программы ОМ 3.1 </a:t>
            </a:r>
            <a:r>
              <a:rPr lang="ru-RU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осуществлется</a:t>
            </a:r>
            <a:endParaRPr lang="ru-RU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lvl="0" algn="ctr"/>
            <a:r>
              <a:rPr lang="ru-RU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Комитетом путем проведения:</a:t>
            </a:r>
          </a:p>
          <a:p>
            <a:pPr lvl="0" algn="ctr"/>
            <a:r>
              <a:rPr lang="ru-RU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ПЛАНОВЫХ и ВНЕПЛАНОВЫХ КОНТРОЛЬНЫХ МЕРОПРИЯТИЙ</a:t>
            </a:r>
          </a:p>
          <a:p>
            <a:pPr lvl="0" algn="ctr"/>
            <a:r>
              <a:rPr lang="ru-RU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(проверок, ревизий, обследований)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154" y="2042678"/>
            <a:ext cx="561176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8983">
              <a:defRPr/>
            </a:pPr>
            <a:r>
              <a: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rPr>
              <a:t>ОМ 3.1 «Осуществление 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</a:r>
          </a:p>
        </p:txBody>
      </p:sp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государственного и финансового контроля Мурманской 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7161</TotalTime>
  <Words>809</Words>
  <Application>Microsoft Office PowerPoint</Application>
  <PresentationFormat>Произвольный</PresentationFormat>
  <Paragraphs>122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Corki</vt:lpstr>
      <vt:lpstr>Muller Narrow Bold</vt:lpstr>
      <vt:lpstr>Muller Narrow ExtraBold</vt:lpstr>
      <vt:lpstr>Muller Narrow Light</vt:lpstr>
      <vt:lpstr>Тема Office</vt:lpstr>
      <vt:lpstr>Презентация PowerPoint</vt:lpstr>
      <vt:lpstr>Презентация PowerPoint</vt:lpstr>
      <vt:lpstr>ИСТОРИЧЕСКАЯ СПРАВКА  О КОМИТЕТЕ ГОСУДАРСТВЕННОГО И ФИНАНСОВОГО КОНТРОЛЯ МУРМАНСКОЙ ОБЛАСТИ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Леонтьев В.А.</cp:lastModifiedBy>
  <cp:revision>646</cp:revision>
  <cp:lastPrinted>2023-07-14T13:30:49Z</cp:lastPrinted>
  <dcterms:created xsi:type="dcterms:W3CDTF">2019-09-18T12:34:40Z</dcterms:created>
  <dcterms:modified xsi:type="dcterms:W3CDTF">2024-10-20T15:22:58Z</dcterms:modified>
</cp:coreProperties>
</file>