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98" r:id="rId3"/>
    <p:sldId id="301" r:id="rId4"/>
    <p:sldId id="265" r:id="rId5"/>
    <p:sldId id="299" r:id="rId6"/>
    <p:sldId id="300" r:id="rId7"/>
    <p:sldId id="258" r:id="rId8"/>
  </p:sldIdLst>
  <p:sldSz cx="12239625" cy="719931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C8"/>
    <a:srgbClr val="F05A28"/>
    <a:srgbClr val="FF3300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35" autoAdjust="0"/>
    <p:restoredTop sz="96797" autoAdjust="0"/>
  </p:normalViewPr>
  <p:slideViewPr>
    <p:cSldViewPr snapToGrid="0" snapToObjects="1">
      <p:cViewPr varScale="1">
        <p:scale>
          <a:sx n="102" d="100"/>
          <a:sy n="102" d="100"/>
        </p:scale>
        <p:origin x="138" y="180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555555555555555E-2"/>
          <c:y val="5.0925925925925923E-2"/>
          <c:w val="0.80167366579177612"/>
          <c:h val="0.804690871974336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План (тыс. руб.)</c:v>
                </c:pt>
              </c:strCache>
            </c:strRef>
          </c:tx>
          <c:spPr>
            <a:solidFill>
              <a:srgbClr val="0082C8"/>
            </a:solidFill>
            <a:ln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(Лист1!$A$2,Лист1!$A$3)</c:f>
              <c:strCache>
                <c:ptCount val="2"/>
                <c:pt idx="0">
                  <c:v>9 мес. 2023 г.</c:v>
                </c:pt>
                <c:pt idx="1">
                  <c:v>9 мес. 2024 г.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655.4</c:v>
                </c:pt>
                <c:pt idx="1">
                  <c:v>477.2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70-42DF-B3FA-BBCA7BC431A5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Факт (тыс. руб.)</c:v>
                </c:pt>
              </c:strCache>
            </c:strRef>
          </c:tx>
          <c:spPr>
            <a:solidFill>
              <a:srgbClr val="E4480A"/>
            </a:solidFill>
          </c:spPr>
          <c:invertIfNegative val="0"/>
          <c:dLbls>
            <c:dLbl>
              <c:idx val="1"/>
              <c:layout>
                <c:manualLayout>
                  <c:x val="-2.5737386248859042E-3"/>
                  <c:y val="-1.0557546525943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070-42DF-B3FA-BBCA7BC431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(Лист1!$A$2,Лист1!$A$3)</c:f>
              <c:strCache>
                <c:ptCount val="2"/>
                <c:pt idx="0">
                  <c:v>9 мес. 2023 г.</c:v>
                </c:pt>
                <c:pt idx="1">
                  <c:v>9 мес. 2024 г.</c:v>
                </c:pt>
              </c:strCache>
            </c:strRef>
          </c:cat>
          <c:val>
            <c:numRef>
              <c:f>Лист1!$C$2:$C$3</c:f>
              <c:numCache>
                <c:formatCode>#\ ##0.0</c:formatCode>
                <c:ptCount val="2"/>
                <c:pt idx="0">
                  <c:v>309.39999999999998</c:v>
                </c:pt>
                <c:pt idx="1">
                  <c:v>146.80000000000001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70-42DF-B3FA-BBCA7BC431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893504"/>
        <c:axId val="167982976"/>
      </c:barChart>
      <c:catAx>
        <c:axId val="11189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67982976"/>
        <c:crosses val="autoZero"/>
        <c:auto val="1"/>
        <c:lblAlgn val="ctr"/>
        <c:lblOffset val="100"/>
        <c:noMultiLvlLbl val="0"/>
      </c:catAx>
      <c:valAx>
        <c:axId val="167982976"/>
        <c:scaling>
          <c:orientation val="minMax"/>
        </c:scaling>
        <c:delete val="1"/>
        <c:axPos val="l"/>
        <c:numFmt formatCode="#\ ##0.0" sourceLinked="1"/>
        <c:majorTickMark val="out"/>
        <c:minorTickMark val="none"/>
        <c:tickLblPos val="nextTo"/>
        <c:crossAx val="111893504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68853648710212434"/>
          <c:y val="0.22065272239222361"/>
          <c:w val="0.29602108114856024"/>
          <c:h val="0.2419681594372412"/>
        </c:manualLayout>
      </c:layout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0.16727</cdr:x>
      <cdr:y>0.11185</cdr:y>
    </cdr:from>
    <cdr:to>
      <cdr:x>0.35258</cdr:x>
      <cdr:y>0.49193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25397" y="26910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20.10.2024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0863" y="1241425"/>
            <a:ext cx="56959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7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2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20.10.2024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20.10.2024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20.10.2024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20.10.2024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2.emf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481033" y="3394267"/>
            <a:ext cx="105927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Muller Narrow ExtraBold" pitchFamily="2" charset="0"/>
              </a:rPr>
              <a:t>БЮДЖЕТ </a:t>
            </a:r>
          </a:p>
          <a:p>
            <a:r>
              <a:rPr lang="ru-RU" sz="4000" b="1" dirty="0">
                <a:solidFill>
                  <a:schemeClr val="bg1"/>
                </a:solidFill>
                <a:latin typeface="Muller Narrow ExtraBold" pitchFamily="2" charset="0"/>
              </a:rPr>
              <a:t>КОМИТЕТА ГОСУДАРСТВЕННОГО И ФИНАНСОВОГО КОНТРОЛЯ МУРМАНСКОЙ ОБЛАСТИ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0421256" y="5329152"/>
            <a:ext cx="787537" cy="70315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2661314" y="6181646"/>
            <a:ext cx="79702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Выпуск  </a:t>
            </a:r>
            <a:r>
              <a:rPr lang="ru-RU" sz="3200" b="1" cap="all" dirty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32.</a:t>
            </a:r>
            <a:r>
              <a:rPr lang="ru-RU" sz="2000" b="1" cap="all" dirty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 исполнение   за   </a:t>
            </a:r>
            <a:r>
              <a:rPr lang="ru-RU" sz="3200" b="1" cap="all" dirty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9 </a:t>
            </a:r>
            <a:r>
              <a:rPr lang="ru-RU" sz="2000" b="1" cap="all" dirty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месяцев</a:t>
            </a:r>
            <a:r>
              <a:rPr lang="ru-RU" sz="3200" b="1" cap="all" dirty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2024</a:t>
            </a:r>
            <a:r>
              <a:rPr lang="ru-RU" sz="2000" b="1" cap="all" dirty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</a:t>
            </a:r>
            <a:r>
              <a:rPr lang="ru-RU" sz="2000" b="1" cap="all" dirty="0" err="1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годА</a:t>
            </a:r>
            <a:endParaRPr lang="ru-RU" sz="2000" b="1" cap="all" dirty="0">
              <a:solidFill>
                <a:schemeClr val="bg1"/>
              </a:solidFill>
              <a:latin typeface="Muller Narrow ExtraBold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" y="974919"/>
            <a:ext cx="12239624" cy="5894512"/>
          </a:xfrm>
          <a:prstGeom prst="rect">
            <a:avLst/>
          </a:prstGeom>
          <a:solidFill>
            <a:srgbClr val="EBEB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199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592543" y="1114971"/>
            <a:ext cx="6137002" cy="8451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72265" y="1120936"/>
            <a:ext cx="11552972" cy="986123"/>
          </a:xfrm>
          <a:prstGeom prst="roundRect">
            <a:avLst/>
          </a:prstGeom>
          <a:solidFill>
            <a:srgbClr val="F05A28"/>
          </a:solidFill>
          <a:ln w="1270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6"/>
          <p:cNvSpPr>
            <a:spLocks noChangeArrowheads="1"/>
          </p:cNvSpPr>
          <p:nvPr/>
        </p:nvSpPr>
        <p:spPr bwMode="auto">
          <a:xfrm>
            <a:off x="142875" y="252674"/>
            <a:ext cx="1179195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solidFill>
                  <a:prstClr val="black"/>
                </a:solidFill>
                <a:latin typeface="Corki" panose="00000500000000000000" pitchFamily="50" charset="-52"/>
              </a:rPr>
              <a:t>СТРУКТУРА КОМИТЕТА ГОСУДАРСТВЕННОГО И ФИНАНСОВОГО КОНТРОЛЯ МУРМАНСКОЙ ОБЛАСТИ</a:t>
            </a:r>
            <a:endParaRPr lang="ru-RU" sz="2600" dirty="0">
              <a:latin typeface="Corki" panose="00000500000000000000" pitchFamily="50" charset="-52"/>
            </a:endParaRPr>
          </a:p>
        </p:txBody>
      </p:sp>
      <p:pic>
        <p:nvPicPr>
          <p:cNvPr id="67" name="Рисунок 66">
            <a:extLst>
              <a:ext uri="{FF2B5EF4-FFF2-40B4-BE49-F238E27FC236}">
                <a16:creationId xmlns:a16="http://schemas.microsoft.com/office/drawing/2014/main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3538" y="1206495"/>
            <a:ext cx="815004" cy="815004"/>
          </a:xfrm>
          <a:prstGeom prst="rect">
            <a:avLst/>
          </a:prstGeom>
        </p:spPr>
      </p:pic>
      <p:sp>
        <p:nvSpPr>
          <p:cNvPr id="2051" name="Прямоугольник 7"/>
          <p:cNvSpPr>
            <a:spLocks noChangeArrowheads="1"/>
          </p:cNvSpPr>
          <p:nvPr/>
        </p:nvSpPr>
        <p:spPr bwMode="auto">
          <a:xfrm>
            <a:off x="1472540" y="1188749"/>
            <a:ext cx="43862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10.02.2011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НАЧАЛО ОСУЩЕСТВЛЕНИЯ ФУНКЦИЙ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 КОМИТЕТОМ</a:t>
            </a:r>
          </a:p>
        </p:txBody>
      </p:sp>
      <p:pic>
        <p:nvPicPr>
          <p:cNvPr id="63" name="Рисунок 62">
            <a:extLst>
              <a:ext uri="{FF2B5EF4-FFF2-40B4-BE49-F238E27FC236}">
                <a16:creationId xmlns:a16="http://schemas.microsoft.com/office/drawing/2014/main" id="{08845505-9574-AF4F-8A18-E9F8BF673C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695" y="1188749"/>
            <a:ext cx="1078114" cy="850493"/>
          </a:xfrm>
          <a:prstGeom prst="rect">
            <a:avLst/>
          </a:prstGeom>
        </p:spPr>
      </p:pic>
      <p:sp>
        <p:nvSpPr>
          <p:cNvPr id="78" name="Скругленный прямоугольник 77"/>
          <p:cNvSpPr/>
          <p:nvPr/>
        </p:nvSpPr>
        <p:spPr>
          <a:xfrm>
            <a:off x="7323822" y="5226720"/>
            <a:ext cx="4334269" cy="57966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79" name="Содержимое 2"/>
          <p:cNvSpPr txBox="1">
            <a:spLocks/>
          </p:cNvSpPr>
          <p:nvPr/>
        </p:nvSpPr>
        <p:spPr bwMode="auto">
          <a:xfrm>
            <a:off x="7249898" y="5316228"/>
            <a:ext cx="4386414" cy="60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228600" algn="ctr">
              <a:defRPr/>
            </a:pPr>
            <a:r>
              <a:rPr lang="ru-RU" sz="1600" dirty="0">
                <a:latin typeface="Muller Narrow Light" pitchFamily="50" charset="-52"/>
              </a:rPr>
              <a:t>ОТДЕЛ ГОСУДАРСТВЕННОГО КОНТРОЛЯ</a:t>
            </a:r>
          </a:p>
          <a:p>
            <a:pPr indent="-228600" algn="ctr">
              <a:buFont typeface="Arial" charset="0"/>
              <a:buNone/>
              <a:defRPr/>
            </a:pPr>
            <a:endParaRPr lang="ru-RU" sz="1600" dirty="0">
              <a:latin typeface="Muller Narrow Light" pitchFamily="50" charset="-52"/>
            </a:endParaRPr>
          </a:p>
        </p:txBody>
      </p:sp>
      <p:sp>
        <p:nvSpPr>
          <p:cNvPr id="84" name="Номер слайда 1"/>
          <p:cNvSpPr txBox="1">
            <a:spLocks/>
          </p:cNvSpPr>
          <p:nvPr/>
        </p:nvSpPr>
        <p:spPr bwMode="auto">
          <a:xfrm>
            <a:off x="15949076" y="13168664"/>
            <a:ext cx="2166633" cy="25530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2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3158068" y="2368568"/>
            <a:ext cx="5781366" cy="711443"/>
          </a:xfrm>
          <a:prstGeom prst="roundRect">
            <a:avLst/>
          </a:prstGeom>
          <a:solidFill>
            <a:schemeClr val="bg1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rgbClr val="F05A28"/>
              </a:solidFill>
              <a:latin typeface="Muller Narrow ExtraBold" pitchFamily="50" charset="-52"/>
            </a:endParaRPr>
          </a:p>
          <a:p>
            <a:pPr algn="ctr"/>
            <a:r>
              <a:rPr lang="ru-RU" sz="1600" dirty="0">
                <a:solidFill>
                  <a:srgbClr val="F05A28"/>
                </a:solidFill>
                <a:latin typeface="Muller Narrow ExtraBold" pitchFamily="50" charset="-52"/>
              </a:rPr>
              <a:t>ПРЕДСЕДАТЕЛЬ КОМИТЕТА ГОСУДАРСТВЕННОГО И ФИНАНСОВОГО КОНТРОЛЯ МУРМАНСКОЙ ОБЛАСТИ</a:t>
            </a:r>
          </a:p>
          <a:p>
            <a:r>
              <a:rPr lang="ru-RU" sz="1400" b="1" dirty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endParaRPr lang="ru-RU" sz="1400" b="1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6499594" y="1206495"/>
            <a:ext cx="5136718" cy="81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ПОЛОЖЕНИЕ О КОМИТЕТЕ ГОСУДАРСТВЕННОГО И ФИНАНСОВОГО КОНТРОЛЯ МУРМАНСКОЙ ОБЛАСТИ ОТ 29.03.2021 № 169-ПП</a:t>
            </a: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8DC5D961-2CD2-B24B-B7F3-332B1745A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9355" y="2430816"/>
            <a:ext cx="586370" cy="649196"/>
          </a:xfrm>
          <a:prstGeom prst="rect">
            <a:avLst/>
          </a:prstGeom>
        </p:spPr>
      </p:pic>
      <p:pic>
        <p:nvPicPr>
          <p:cNvPr id="50" name="Рисунок 49">
            <a:extLst>
              <a:ext uri="{FF2B5EF4-FFF2-40B4-BE49-F238E27FC236}">
                <a16:creationId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00369" y="6088885"/>
            <a:ext cx="595345" cy="595345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8676" y="6259263"/>
            <a:ext cx="498868" cy="498868"/>
          </a:xfrm>
          <a:prstGeom prst="rect">
            <a:avLst/>
          </a:prstGeom>
        </p:spPr>
      </p:pic>
      <p:sp>
        <p:nvSpPr>
          <p:cNvPr id="55" name="Скругленный прямоугольник 54"/>
          <p:cNvSpPr/>
          <p:nvPr/>
        </p:nvSpPr>
        <p:spPr>
          <a:xfrm>
            <a:off x="1300309" y="5213800"/>
            <a:ext cx="4334270" cy="60550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Muller Narrow Light" pitchFamily="50" charset="-52"/>
              </a:rPr>
              <a:t>ОТДЕЛ ФИНАНСОВОГО КОНТРОЛЯ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492725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7516239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4F6D33C6-542E-4E30-9CC8-429B9E1E0D19}"/>
              </a:ext>
            </a:extLst>
          </p:cNvPr>
          <p:cNvSpPr/>
          <p:nvPr/>
        </p:nvSpPr>
        <p:spPr>
          <a:xfrm>
            <a:off x="5442162" y="6441753"/>
            <a:ext cx="27341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900" dirty="0">
                <a:latin typeface="Muller Narrow Light" panose="000004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16 штатных единиц</a:t>
            </a:r>
            <a:endParaRPr lang="ru-RU" sz="1600" dirty="0"/>
          </a:p>
        </p:txBody>
      </p:sp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1071412" y="6758131"/>
            <a:ext cx="994177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37" name="Group 4"/>
          <p:cNvGrpSpPr>
            <a:grpSpLocks noChangeAspect="1"/>
          </p:cNvGrpSpPr>
          <p:nvPr/>
        </p:nvGrpSpPr>
        <p:grpSpPr bwMode="auto">
          <a:xfrm>
            <a:off x="6476292" y="3812679"/>
            <a:ext cx="571867" cy="613432"/>
            <a:chOff x="4019" y="2538"/>
            <a:chExt cx="399" cy="428"/>
          </a:xfrm>
        </p:grpSpPr>
        <p:sp>
          <p:nvSpPr>
            <p:cNvPr id="3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Group 4"/>
          <p:cNvGrpSpPr>
            <a:grpSpLocks noChangeAspect="1"/>
          </p:cNvGrpSpPr>
          <p:nvPr/>
        </p:nvGrpSpPr>
        <p:grpSpPr bwMode="auto">
          <a:xfrm>
            <a:off x="713232" y="3808378"/>
            <a:ext cx="587076" cy="613433"/>
            <a:chOff x="4019" y="2538"/>
            <a:chExt cx="399" cy="428"/>
          </a:xfrm>
        </p:grpSpPr>
        <p:sp>
          <p:nvSpPr>
            <p:cNvPr id="4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47" name="Рисунок 46">
            <a:extLst>
              <a:ext uri="{FF2B5EF4-FFF2-40B4-BE49-F238E27FC236}">
                <a16:creationId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590" y="6088885"/>
            <a:ext cx="595345" cy="59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28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8919A14-1B18-47D0-8568-64D16D0DC020}"/>
              </a:ext>
            </a:extLst>
          </p:cNvPr>
          <p:cNvSpPr/>
          <p:nvPr/>
        </p:nvSpPr>
        <p:spPr>
          <a:xfrm>
            <a:off x="205975" y="1119076"/>
            <a:ext cx="12239625" cy="5685486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09253" y="680456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latin typeface="Muller Narrow Light"/>
              </a:rPr>
              <a:pPr/>
              <a:t>3</a:t>
            </a:fld>
            <a:endParaRPr lang="ru-RU" sz="1200" dirty="0">
              <a:latin typeface="Muller Narrow Light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CE916982-D574-43F2-AB06-6B72E707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237" y="189279"/>
            <a:ext cx="11996054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600" dirty="0">
                <a:latin typeface="Corki" panose="00000500000000000000" pitchFamily="50" charset="-52"/>
              </a:rPr>
              <a:t>ИСТОРИЧЕСКАЯ СПРАВКА</a:t>
            </a:r>
            <a:br>
              <a:rPr lang="ru-RU" sz="2600" dirty="0">
                <a:latin typeface="Corki" panose="00000500000000000000" pitchFamily="50" charset="-52"/>
              </a:rPr>
            </a:br>
            <a:r>
              <a:rPr lang="ru-RU" sz="2600" dirty="0">
                <a:latin typeface="Corki" panose="00000500000000000000" pitchFamily="50" charset="-52"/>
              </a:rPr>
              <a:t> </a:t>
            </a:r>
            <a:r>
              <a:rPr lang="ru-RU" sz="2600" dirty="0">
                <a:solidFill>
                  <a:prstClr val="black"/>
                </a:solidFill>
                <a:latin typeface="Corki" panose="00000500000000000000" pitchFamily="50" charset="-52"/>
                <a:ea typeface="+mn-ea"/>
                <a:cs typeface="+mn-cs"/>
              </a:rPr>
              <a:t>О КОМИТЕТЕ ГОСУДАРСТВЕННОГО И ФИНАНСОВОГО КОНТРОЛЯ МУРМАНСКОЙ ОБЛАСТИ 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CB237D10-465D-40D8-AC53-29E8D45DB63A}"/>
              </a:ext>
            </a:extLst>
          </p:cNvPr>
          <p:cNvGrpSpPr/>
          <p:nvPr/>
        </p:nvGrpSpPr>
        <p:grpSpPr>
          <a:xfrm>
            <a:off x="1260087" y="2348313"/>
            <a:ext cx="10408443" cy="2089685"/>
            <a:chOff x="7040540" y="1925390"/>
            <a:chExt cx="4320000" cy="5377541"/>
          </a:xfrm>
        </p:grpSpPr>
        <p:sp>
          <p:nvSpPr>
            <p:cNvPr id="8" name="Скругленный прямоугольник 11">
              <a:extLst>
                <a:ext uri="{FF2B5EF4-FFF2-40B4-BE49-F238E27FC236}">
                  <a16:creationId xmlns:a16="http://schemas.microsoft.com/office/drawing/2014/main" id="{9EB9AF23-CFD5-44B3-A9EF-B3A9B67C81B8}"/>
                </a:ext>
              </a:extLst>
            </p:cNvPr>
            <p:cNvSpPr/>
            <p:nvPr/>
          </p:nvSpPr>
          <p:spPr>
            <a:xfrm>
              <a:off x="7040540" y="1925390"/>
              <a:ext cx="4320000" cy="5057754"/>
            </a:xfrm>
            <a:prstGeom prst="roundRect">
              <a:avLst>
                <a:gd name="adj" fmla="val 3659"/>
              </a:avLst>
            </a:prstGeom>
            <a:solidFill>
              <a:schemeClr val="bg1"/>
            </a:solidFill>
            <a:ln>
              <a:solidFill>
                <a:srgbClr val="F05A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63720" algn="just"/>
              <a:endParaRPr lang="ru-RU" sz="1600" dirty="0">
                <a:solidFill>
                  <a:schemeClr val="tx1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EFAD1825-E136-4CBD-A1BC-61933FB10F01}"/>
                </a:ext>
              </a:extLst>
            </p:cNvPr>
            <p:cNvSpPr/>
            <p:nvPr/>
          </p:nvSpPr>
          <p:spPr>
            <a:xfrm>
              <a:off x="7040540" y="2099282"/>
              <a:ext cx="4205015" cy="52036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50" b="1" dirty="0">
                  <a:latin typeface="Muller Narrow Light"/>
                </a:rPr>
                <a:t>В соответствии с постановлением Правительства Мурманской области от 10.11.2010 № 506-ПП «О мерах по реализации постановления Губернатора Мурманской области от 22.10.2010 № 124-ПГ» проведена реорганизация Аппарата Правительства Мурманской области в форме выделения из его состава Комитета государственного и финансового контроля Мурманской области с соответствующим распределением функций между этими исполнительными органами государственной власти, а также передача Комитету:</a:t>
              </a:r>
            </a:p>
            <a:p>
              <a:r>
                <a:rPr lang="ru-RU" sz="1450" b="1" dirty="0">
                  <a:latin typeface="Muller Narrow Light"/>
                </a:rPr>
                <a:t>- функции Министерства экономического развития Мурманской области по вопросам контроля и координации бюджетных закупок;</a:t>
              </a:r>
            </a:p>
            <a:p>
              <a:pPr marL="285750" indent="-285750">
                <a:buFontTx/>
                <a:buChar char="-"/>
              </a:pPr>
              <a:r>
                <a:rPr lang="ru-RU" sz="1450" b="1" dirty="0">
                  <a:latin typeface="Muller Narrow Light"/>
                </a:rPr>
                <a:t>функции Министерства финансов Мурманской области по вопросам последующего финансового контроля за исполнением областного бюджета.</a:t>
              </a:r>
            </a:p>
          </p:txBody>
        </p:sp>
      </p:grpSp>
      <p:sp>
        <p:nvSpPr>
          <p:cNvPr id="16" name="Объект 15"/>
          <p:cNvSpPr>
            <a:spLocks noGrp="1"/>
          </p:cNvSpPr>
          <p:nvPr>
            <p:ph idx="1"/>
          </p:nvPr>
        </p:nvSpPr>
        <p:spPr>
          <a:xfrm>
            <a:off x="1260087" y="1289120"/>
            <a:ext cx="10408443" cy="955055"/>
          </a:xfrm>
          <a:prstGeom prst="roundRect">
            <a:avLst>
              <a:gd name="adj" fmla="val 4689"/>
            </a:avLst>
          </a:prstGeom>
          <a:solidFill>
            <a:srgbClr val="F05A28"/>
          </a:solidFill>
          <a:ln w="6350"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Постановлением Губернатора Мурманской области от 22.10.2010 № 124-ПГ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структура исполнительных органов государственной власти Мурманской области была дополнена Комитетом государственного и финансового контроля Мурманской </a:t>
            </a:r>
            <a:r>
              <a:rPr lang="ru-RU" sz="23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области.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260087" y="5117929"/>
            <a:ext cx="10408443" cy="1389185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Muller Narrow ExtraBold" pitchFamily="50" charset="-52"/>
              </a:rPr>
              <a:t>В соответствии с Положением о Комитете государственного и финансового контроля Мурманской области, утвержденным постановлением Правительства Мурманской области № 169-ПП от 29.03.2021:</a:t>
            </a:r>
          </a:p>
          <a:p>
            <a:pPr algn="ctr"/>
            <a:r>
              <a:rPr lang="ru-RU" sz="1600" dirty="0">
                <a:solidFill>
                  <a:srgbClr val="0082C8"/>
                </a:solidFill>
                <a:latin typeface="Muller Narrow ExtraBold" pitchFamily="50" charset="-52"/>
              </a:rPr>
              <a:t>ОСНОВНЫМИ ЗАДАЧАМИ КОМИТЕТА ЯВЛЯЮТСЯ</a:t>
            </a:r>
            <a:r>
              <a:rPr lang="ru-RU" sz="1400" b="1" dirty="0">
                <a:solidFill>
                  <a:schemeClr val="tx1"/>
                </a:solidFill>
                <a:latin typeface="Muller Narrow Light"/>
              </a:rPr>
              <a:t>:</a:t>
            </a:r>
          </a:p>
          <a:p>
            <a:pPr indent="-285750" algn="just">
              <a:buFontTx/>
              <a:buChar char="-"/>
            </a:pPr>
            <a:r>
              <a:rPr lang="ru-RU" sz="1400" dirty="0">
                <a:solidFill>
                  <a:schemeClr val="tx1"/>
                </a:solidFill>
                <a:latin typeface="Muller Narrow ExtraBold" pitchFamily="50" charset="-52"/>
              </a:rPr>
              <a:t>осуществление внутреннего государственного финансового контроля, контроля и надзора в финансово-бюджетной сфере;</a:t>
            </a:r>
          </a:p>
          <a:p>
            <a:pPr indent="-285750" algn="just">
              <a:buFontTx/>
              <a:buChar char="-"/>
            </a:pPr>
            <a:r>
              <a:rPr lang="ru-RU" sz="1400" dirty="0">
                <a:solidFill>
                  <a:schemeClr val="tx1"/>
                </a:solidFill>
                <a:latin typeface="Muller Narrow ExtraBold" pitchFamily="50" charset="-52"/>
              </a:rPr>
              <a:t>осуществление контроля за соблюдением законодательства о контрактной системе в сфере закупок.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83847" y="1568865"/>
            <a:ext cx="815004" cy="81500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DC5D961-2CD2-B24B-B7F3-332B1745AA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900" y="5471924"/>
            <a:ext cx="704587" cy="780079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8845505-9574-AF4F-8A18-E9F8BF673C8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68237" y="2892896"/>
            <a:ext cx="1078114" cy="850493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1260086" y="4408286"/>
            <a:ext cx="10408443" cy="60550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>
                <a:solidFill>
                  <a:srgbClr val="0082C8"/>
                </a:solidFill>
                <a:latin typeface="Muller Narrow ExtraBold" pitchFamily="50" charset="-52"/>
              </a:rPr>
              <a:t>10 ФЕВРАЛЯ 2011 ГОДА КОМИТЕТ ГОСУДАРСТВЕННОГО И ФИНАНСОВОГО КОНТРОЛЯ БЫЛ ЗАРЕГИСТРИРОВАН В НАЛОГОВОЙ ИНСПЕКЦИИ Г. МУРМАНСКА В КАЧЕСТВЕ ЮРИДИЧЕСКОГО ЛИЦА</a:t>
            </a:r>
          </a:p>
        </p:txBody>
      </p:sp>
    </p:spTree>
    <p:extLst>
      <p:ext uri="{BB962C8B-B14F-4D97-AF65-F5344CB8AC3E}">
        <p14:creationId xmlns:p14="http://schemas.microsoft.com/office/powerpoint/2010/main" val="404403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0" y="975521"/>
            <a:ext cx="12222756" cy="593299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576190" y="283153"/>
            <a:ext cx="1026472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solidFill>
                  <a:prstClr val="black"/>
                </a:solidFill>
                <a:latin typeface="Corki" panose="00000500000000000000" pitchFamily="50" charset="-52"/>
              </a:rPr>
              <a:t>ОСНОВНЫЕ ПАРАМЕТРЫ БЮДЖЕТА КОМИТЕТА</a:t>
            </a:r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id="{954476E4-01E7-4C55-8AF1-2FA5625C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6071" y="6908511"/>
            <a:ext cx="1152348" cy="383297"/>
          </a:xfrm>
        </p:spPr>
        <p:txBody>
          <a:bodyPr/>
          <a:lstStyle/>
          <a:p>
            <a:pPr algn="ctr"/>
            <a:fld id="{8AEA689C-0428-2041-A422-96CC7CA87939}" type="slidenum">
              <a:rPr lang="ru-RU" sz="120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pPr algn="ctr"/>
              <a:t>4</a:t>
            </a:fld>
            <a:endParaRPr lang="ru-RU" sz="12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22" y="5137856"/>
            <a:ext cx="86751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1" name="Группа 30"/>
          <p:cNvGrpSpPr/>
          <p:nvPr/>
        </p:nvGrpSpPr>
        <p:grpSpPr>
          <a:xfrm>
            <a:off x="237130" y="1139136"/>
            <a:ext cx="11721063" cy="2526185"/>
            <a:chOff x="3234150" y="2463236"/>
            <a:chExt cx="6349980" cy="2810730"/>
          </a:xfrm>
        </p:grpSpPr>
        <p:sp>
          <p:nvSpPr>
            <p:cNvPr id="42" name="Скругленный прямоугольник 41"/>
            <p:cNvSpPr/>
            <p:nvPr/>
          </p:nvSpPr>
          <p:spPr>
            <a:xfrm>
              <a:off x="3234150" y="2463236"/>
              <a:ext cx="6349980" cy="2810730"/>
            </a:xfrm>
            <a:prstGeom prst="roundRect">
              <a:avLst>
                <a:gd name="adj" fmla="val 2528"/>
              </a:avLst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2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839820" y="3164398"/>
              <a:ext cx="1051976" cy="582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dirty="0">
                  <a:latin typeface="Muller Narrow ExtraBold" pitchFamily="50" charset="-52"/>
                </a:rPr>
                <a:t>146,8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910310" y="4184798"/>
              <a:ext cx="781534" cy="445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>
                  <a:latin typeface="Muller Narrow ExtraBold" pitchFamily="50" charset="-52"/>
                </a:rPr>
                <a:t>РАСХОДЫ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915749" y="3218225"/>
              <a:ext cx="776095" cy="445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>
                  <a:latin typeface="Muller Narrow ExtraBold" pitchFamily="50" charset="-52"/>
                </a:rPr>
                <a:t>ДОХОДЫ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920796" y="4026075"/>
              <a:ext cx="1038400" cy="582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dirty="0">
                  <a:latin typeface="Muller Narrow ExtraBold" pitchFamily="50" charset="-52"/>
                </a:rPr>
                <a:t>29 990,5</a:t>
              </a: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3933236" y="2639666"/>
              <a:ext cx="934044" cy="3365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dirty="0">
                  <a:latin typeface="Muller Narrow Light" pitchFamily="50" charset="-52"/>
                </a:rPr>
                <a:t>тыс.</a:t>
              </a:r>
              <a:r>
                <a:rPr lang="ru-RU" sz="1200" dirty="0">
                  <a:solidFill>
                    <a:schemeClr val="accent3"/>
                  </a:solidFill>
                  <a:latin typeface="Muller Narrow Light" pitchFamily="50" charset="-52"/>
                </a:rPr>
                <a:t> </a:t>
              </a:r>
              <a:r>
                <a:rPr lang="ru-RU" sz="1200" dirty="0">
                  <a:latin typeface="Muller Narrow Light" pitchFamily="50" charset="-52"/>
                </a:rPr>
                <a:t>рублей</a:t>
              </a:r>
            </a:p>
          </p:txBody>
        </p:sp>
        <p:cxnSp>
          <p:nvCxnSpPr>
            <p:cNvPr id="50" name="Прямая соединительная линия 49"/>
            <p:cNvCxnSpPr/>
            <p:nvPr/>
          </p:nvCxnSpPr>
          <p:spPr>
            <a:xfrm>
              <a:off x="3504374" y="3794252"/>
              <a:ext cx="5629912" cy="0"/>
            </a:xfrm>
            <a:prstGeom prst="line">
              <a:avLst/>
            </a:prstGeom>
            <a:ln w="19050">
              <a:solidFill>
                <a:schemeClr val="accent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>
              <a:off x="3476323" y="4871264"/>
              <a:ext cx="5629911" cy="0"/>
            </a:xfrm>
            <a:prstGeom prst="line">
              <a:avLst/>
            </a:prstGeom>
            <a:ln w="19050">
              <a:solidFill>
                <a:schemeClr val="accent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4691845" y="3164398"/>
              <a:ext cx="909809" cy="582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>
                  <a:latin typeface="Muller Narrow ExtraBold" pitchFamily="50" charset="-52"/>
                </a:rPr>
                <a:t>477,2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691846" y="4011750"/>
              <a:ext cx="1000312" cy="582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dirty="0">
                  <a:latin typeface="Muller Narrow ExtraBold" pitchFamily="50" charset="-52"/>
                </a:rPr>
                <a:t>41 755,9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100422" y="3199885"/>
              <a:ext cx="894480" cy="513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>
                  <a:solidFill>
                    <a:schemeClr val="accent3"/>
                  </a:solidFill>
                  <a:latin typeface="Muller Narrow Light" pitchFamily="50" charset="-52"/>
                </a:rPr>
                <a:t>30,8%</a:t>
              </a:r>
              <a:endParaRPr lang="ru-RU" dirty="0">
                <a:solidFill>
                  <a:schemeClr val="accent3"/>
                </a:solidFill>
                <a:latin typeface="Muller Narrow Light" pitchFamily="50" charset="-52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149728" y="4080238"/>
              <a:ext cx="845174" cy="513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>
                  <a:solidFill>
                    <a:schemeClr val="accent3"/>
                  </a:solidFill>
                  <a:latin typeface="Muller Narrow Light" pitchFamily="50" charset="-52"/>
                </a:rPr>
                <a:t>71,8%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691844" y="2513226"/>
              <a:ext cx="1000313" cy="445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>
                  <a:solidFill>
                    <a:srgbClr val="F05A28"/>
                  </a:solidFill>
                  <a:latin typeface="Muller Narrow ExtraBold" pitchFamily="50" charset="-52"/>
                </a:rPr>
                <a:t>2024 г.</a:t>
              </a:r>
              <a:r>
                <a:rPr lang="ru-RU" sz="2000" dirty="0">
                  <a:solidFill>
                    <a:schemeClr val="accent6"/>
                  </a:solidFill>
                  <a:latin typeface="Muller Narrow ExtraBold" pitchFamily="50" charset="-52"/>
                </a:rPr>
                <a:t> </a:t>
              </a:r>
              <a:r>
                <a:rPr lang="ru-RU" sz="2000" dirty="0">
                  <a:solidFill>
                    <a:srgbClr val="F05A28"/>
                  </a:solidFill>
                  <a:latin typeface="Muller Narrow ExtraBold" pitchFamily="50" charset="-52"/>
                </a:rPr>
                <a:t>план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611228" y="2518517"/>
              <a:ext cx="2505893" cy="445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>
                  <a:solidFill>
                    <a:schemeClr val="accent5"/>
                  </a:solidFill>
                  <a:latin typeface="Muller Narrow ExtraBold" pitchFamily="50" charset="-52"/>
                </a:rPr>
                <a:t>Исполнено за </a:t>
              </a:r>
              <a:r>
                <a:rPr lang="en-US" sz="2000" dirty="0">
                  <a:solidFill>
                    <a:schemeClr val="accent5"/>
                  </a:solidFill>
                  <a:latin typeface="Muller Narrow ExtraBold" pitchFamily="50" charset="-52"/>
                </a:rPr>
                <a:t>9</a:t>
              </a:r>
              <a:r>
                <a:rPr lang="ru-RU" sz="2000" dirty="0">
                  <a:solidFill>
                    <a:schemeClr val="accent5"/>
                  </a:solidFill>
                  <a:latin typeface="Muller Narrow ExtraBold" pitchFamily="50" charset="-52"/>
                </a:rPr>
                <a:t> месяцев 2024 г.</a:t>
              </a:r>
            </a:p>
          </p:txBody>
        </p:sp>
      </p:grp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D7210061-F2C7-A740-8AB8-801686A2EA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686" y="1808907"/>
            <a:ext cx="876127" cy="402656"/>
          </a:xfrm>
          <a:prstGeom prst="rect">
            <a:avLst/>
          </a:prstGeom>
        </p:spPr>
      </p:pic>
      <p:sp>
        <p:nvSpPr>
          <p:cNvPr id="36" name="Плюс 35"/>
          <p:cNvSpPr/>
          <p:nvPr/>
        </p:nvSpPr>
        <p:spPr>
          <a:xfrm>
            <a:off x="370009" y="1616344"/>
            <a:ext cx="373038" cy="184867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7" name="Минус 36"/>
          <p:cNvSpPr/>
          <p:nvPr/>
        </p:nvSpPr>
        <p:spPr>
          <a:xfrm>
            <a:off x="385711" y="2357831"/>
            <a:ext cx="298431" cy="196399"/>
          </a:xfrm>
          <a:prstGeom prst="mathMinu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05A28"/>
              </a:solidFill>
            </a:endParaRPr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094" y="2653094"/>
            <a:ext cx="988455" cy="454280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9427965" y="1861470"/>
            <a:ext cx="1412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Muller Narrow ExtraBold" pitchFamily="50" charset="-52"/>
              </a:rPr>
              <a:t>477,2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9346222" y="2618619"/>
            <a:ext cx="1916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Muller Narrow ExtraBold" pitchFamily="50" charset="-52"/>
              </a:rPr>
              <a:t>39 474,1</a:t>
            </a: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2FE6FD12-5204-F849-AE42-68998B3143B2}"/>
              </a:ext>
            </a:extLst>
          </p:cNvPr>
          <p:cNvSpPr/>
          <p:nvPr/>
        </p:nvSpPr>
        <p:spPr>
          <a:xfrm>
            <a:off x="300038" y="4325087"/>
            <a:ext cx="68129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05A28"/>
                </a:solidFill>
                <a:latin typeface="Muller Narrow ExtraBold" pitchFamily="2" charset="0"/>
              </a:rPr>
              <a:t>ПОСТУПИЛО  за 9 месяцев 2024 г. всего  </a:t>
            </a:r>
            <a:r>
              <a:rPr lang="ru-RU" sz="2400" b="1" dirty="0">
                <a:solidFill>
                  <a:srgbClr val="F05A28"/>
                </a:solidFill>
                <a:latin typeface="Muller Narrow ExtraBold" pitchFamily="2" charset="0"/>
              </a:rPr>
              <a:t>146,8 </a:t>
            </a:r>
            <a:r>
              <a:rPr lang="ru-RU" sz="2000" b="1" dirty="0">
                <a:solidFill>
                  <a:srgbClr val="F05A28"/>
                </a:solidFill>
                <a:latin typeface="Muller Narrow ExtraBold" pitchFamily="2" charset="0"/>
              </a:rPr>
              <a:t>тыс. руб.</a:t>
            </a:r>
            <a:r>
              <a:rPr lang="ru-RU" sz="2400" b="1" dirty="0">
                <a:solidFill>
                  <a:srgbClr val="F05A28"/>
                </a:solidFill>
                <a:latin typeface="Muller Narrow ExtraBold" pitchFamily="2" charset="0"/>
              </a:rPr>
              <a:t>: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1301814" y="4770366"/>
            <a:ext cx="4469124" cy="61948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Muller Narrow Light" pitchFamily="50" charset="-52"/>
              </a:rPr>
              <a:t>- АДМИНИСТРАТИВНЫЕ ШТРАФЫ ЗА НАРУШЕНИЕ ЗАКОНОДАТЕЛЬСТВА В БЮДЖЕТНОЙ СФЕРЕ, ТЫС. РУБ.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5821166" y="4770366"/>
            <a:ext cx="853954" cy="61948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Muller Narrow Light"/>
              </a:rPr>
              <a:t>25,0</a:t>
            </a: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1301814" y="5544383"/>
            <a:ext cx="4469124" cy="645572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Muller Narrow Light" pitchFamily="50" charset="-52"/>
              </a:rPr>
              <a:t>- АДМИНИСТРАТИВНЫЕ ШТРАФЫ ЗА НАРУШЕНИЕ ЗАКОНОДАТЕЛЬСТВА В СФЕРЕ ЗАКУПОК, ТЫС. РУБ.</a:t>
            </a: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5821166" y="5575155"/>
            <a:ext cx="853954" cy="584027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>
                <a:latin typeface="Muller Narrow Light"/>
              </a:rPr>
              <a:t>120,0</a:t>
            </a:r>
          </a:p>
        </p:txBody>
      </p:sp>
      <p:sp>
        <p:nvSpPr>
          <p:cNvPr id="44" name="Скругленный прямоугольник 14">
            <a:extLst>
              <a:ext uri="{FF2B5EF4-FFF2-40B4-BE49-F238E27FC236}">
                <a16:creationId xmlns:a16="http://schemas.microsoft.com/office/drawing/2014/main" id="{E9BC49B5-ADB9-4CE9-8106-312871E8B372}"/>
              </a:ext>
            </a:extLst>
          </p:cNvPr>
          <p:cNvSpPr/>
          <p:nvPr/>
        </p:nvSpPr>
        <p:spPr>
          <a:xfrm>
            <a:off x="363094" y="3848501"/>
            <a:ext cx="11559929" cy="386790"/>
          </a:xfrm>
          <a:prstGeom prst="roundRect">
            <a:avLst>
              <a:gd name="adj" fmla="val 23107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pc="2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АДМИНИСТРИРУЕМЫЕ ДОХОДЫ:</a:t>
            </a:r>
            <a:endParaRPr lang="ru-RU" spc="2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1301814" y="6296265"/>
            <a:ext cx="4484614" cy="43589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Muller Narrow Light" pitchFamily="50" charset="-52"/>
              </a:rPr>
              <a:t>- ИНЫЕ ДОХОДЫ, ТЫС. РУБ.</a:t>
            </a: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5821166" y="6296265"/>
            <a:ext cx="853954" cy="43589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Muller Narrow Light"/>
              </a:rPr>
              <a:t>1,8</a:t>
            </a:r>
          </a:p>
        </p:txBody>
      </p:sp>
      <p:graphicFrame>
        <p:nvGraphicFramePr>
          <p:cNvPr id="61" name="Диаграмма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1863048"/>
              </p:ext>
            </p:extLst>
          </p:nvPr>
        </p:nvGraphicFramePr>
        <p:xfrm>
          <a:off x="6988567" y="4327831"/>
          <a:ext cx="4934456" cy="2405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321635" y="1202008"/>
            <a:ext cx="1699888" cy="411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05A28"/>
                </a:solidFill>
                <a:latin typeface="Muller Narrow ExtraBold" pitchFamily="50" charset="-52"/>
              </a:rPr>
              <a:t>2025 г. план</a:t>
            </a: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V="1">
            <a:off x="5046786" y="1808908"/>
            <a:ext cx="0" cy="1689204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8963140" y="1812446"/>
            <a:ext cx="0" cy="1689204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449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-273377" y="949169"/>
            <a:ext cx="12239625" cy="574895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1340841" y="85725"/>
            <a:ext cx="97058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latin typeface="Corki" panose="00000500000000000000" pitchFamily="50" charset="-52"/>
              </a:rPr>
              <a:t>ГОСУДАРСТВЕННАЯ ПРОГРАММА МУРМАНСКОЙ ОБЛАСТИ «ФИНАНСЫ» </a:t>
            </a:r>
          </a:p>
          <a:p>
            <a:pPr algn="ctr"/>
            <a:r>
              <a:rPr lang="ru-RU" sz="1600" dirty="0">
                <a:latin typeface="Corki" panose="00000500000000000000" pitchFamily="50" charset="-52"/>
              </a:rPr>
              <a:t>(утверждена постановлением Правительства Мурманской области от 11.11.2020 № 776-ПП)</a:t>
            </a:r>
            <a:endParaRPr lang="ru-RU" sz="2600" dirty="0">
              <a:latin typeface="Corki" panose="00000500000000000000" pitchFamily="50" charset="-52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559303" y="3258251"/>
            <a:ext cx="10906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8915510" y="1286459"/>
            <a:ext cx="3454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</p:txBody>
      </p:sp>
      <p:sp>
        <p:nvSpPr>
          <p:cNvPr id="62" name="Скругленная прямоугольная выноска 61"/>
          <p:cNvSpPr/>
          <p:nvPr/>
        </p:nvSpPr>
        <p:spPr>
          <a:xfrm>
            <a:off x="6558192" y="5627180"/>
            <a:ext cx="5205183" cy="1002572"/>
          </a:xfrm>
          <a:prstGeom prst="wedgeRoundRectCallout">
            <a:avLst>
              <a:gd name="adj1" fmla="val -32966"/>
              <a:gd name="adj2" fmla="val -71523"/>
              <a:gd name="adj3" fmla="val 16667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 dirty="0">
                <a:latin typeface="Muller Narrow Light" pitchFamily="50" charset="-52"/>
              </a:rPr>
              <a:t>Ответственный исполнитель Подпрограммы 3: </a:t>
            </a:r>
          </a:p>
          <a:p>
            <a:pPr algn="ctr"/>
            <a:r>
              <a:rPr lang="ru-RU" sz="1400" b="1" dirty="0">
                <a:latin typeface="Muller Narrow Light" pitchFamily="50" charset="-52"/>
              </a:rPr>
              <a:t> Комитет государственного и финансового</a:t>
            </a:r>
          </a:p>
          <a:p>
            <a:pPr algn="ctr"/>
            <a:r>
              <a:rPr lang="ru-RU" sz="1400" b="1" dirty="0">
                <a:latin typeface="Muller Narrow Light" pitchFamily="50" charset="-52"/>
              </a:rPr>
              <a:t> контроля Мурманской области</a:t>
            </a: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955215" y="6816725"/>
            <a:ext cx="1284410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z="1200" dirty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6558191" y="1318835"/>
            <a:ext cx="5065240" cy="4087199"/>
            <a:chOff x="420815" y="2907473"/>
            <a:chExt cx="3493745" cy="4838566"/>
          </a:xfrm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420816" y="2986890"/>
              <a:ext cx="3493263" cy="4759149"/>
            </a:xfrm>
            <a:prstGeom prst="roundRect">
              <a:avLst>
                <a:gd name="adj" fmla="val 4689"/>
              </a:avLst>
            </a:prstGeom>
            <a:ln w="6350">
              <a:solidFill>
                <a:srgbClr val="0082C8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20815" y="2907473"/>
              <a:ext cx="3493745" cy="1794230"/>
            </a:xfrm>
            <a:prstGeom prst="roundRect">
              <a:avLst>
                <a:gd name="adj" fmla="val 11961"/>
              </a:avLst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551768" y="3074857"/>
              <a:ext cx="3362311" cy="1275248"/>
            </a:xfrm>
            <a:prstGeom prst="rect">
              <a:avLst/>
            </a:prstGeom>
            <a:ln>
              <a:solidFill>
                <a:srgbClr val="0082C8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Подпрограмма 3 </a:t>
              </a:r>
              <a:r>
                <a:rPr lang="ru-RU" sz="1600" b="1" dirty="0">
                  <a:solidFill>
                    <a:schemeClr val="bg1"/>
                  </a:solidFill>
                  <a:latin typeface="Muller Narrow Light" pitchFamily="50" charset="-52"/>
                </a:rPr>
                <a:t>«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Организация и осуществление контроля и надзора в бюджетно-финансовой сфере и в сфере закупок товаров, работ, услуг для государственных и муниципальных нужд</a:t>
              </a:r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»</a:t>
              </a:r>
            </a:p>
          </p:txBody>
        </p:sp>
      </p:grpSp>
      <p:sp>
        <p:nvSpPr>
          <p:cNvPr id="106" name="Прямоугольник 105"/>
          <p:cNvSpPr/>
          <p:nvPr/>
        </p:nvSpPr>
        <p:spPr>
          <a:xfrm>
            <a:off x="6860613" y="3037106"/>
            <a:ext cx="45021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Цели подпрограммы 3</a:t>
            </a:r>
            <a:r>
              <a:rPr lang="ru-RU" sz="1400" dirty="0"/>
              <a:t>:</a:t>
            </a:r>
          </a:p>
          <a:p>
            <a:pPr marL="342900" indent="-342900">
              <a:buAutoNum type="arabicPeriod"/>
            </a:pPr>
            <a:r>
              <a:rPr lang="ru-RU" sz="1400" dirty="0"/>
              <a:t>Обеспечение соблюдения бюджетного</a:t>
            </a:r>
          </a:p>
          <a:p>
            <a:r>
              <a:rPr lang="ru-RU" sz="1400" dirty="0"/>
              <a:t>законодательства и законодательства в сфере закупок товаров, работ, услуг для обеспечения государственных и муниципальных нужд.</a:t>
            </a:r>
          </a:p>
          <a:p>
            <a:endParaRPr lang="ru-RU" sz="1400" dirty="0"/>
          </a:p>
          <a:p>
            <a:r>
              <a:rPr lang="ru-RU" sz="1400" dirty="0"/>
              <a:t>2. Улучшение финансовой дисциплины участников бюджетного процесса при предоставлении и расходовании средств областного бюджета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4167607" y="2665543"/>
            <a:ext cx="3937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32" name="Скругленная прямоугольная выноска 51"/>
          <p:cNvSpPr/>
          <p:nvPr/>
        </p:nvSpPr>
        <p:spPr>
          <a:xfrm rot="5400000" flipH="1" flipV="1">
            <a:off x="2803576" y="2848252"/>
            <a:ext cx="723461" cy="5905384"/>
          </a:xfrm>
          <a:custGeom>
            <a:avLst/>
            <a:gdLst>
              <a:gd name="connsiteX0" fmla="*/ 0 w 800219"/>
              <a:gd name="connsiteY0" fmla="*/ 133373 h 3789097"/>
              <a:gd name="connsiteX1" fmla="*/ 133373 w 800219"/>
              <a:gd name="connsiteY1" fmla="*/ 0 h 3789097"/>
              <a:gd name="connsiteX2" fmla="*/ 466794 w 800219"/>
              <a:gd name="connsiteY2" fmla="*/ 0 h 3789097"/>
              <a:gd name="connsiteX3" fmla="*/ 466794 w 800219"/>
              <a:gd name="connsiteY3" fmla="*/ 0 h 3789097"/>
              <a:gd name="connsiteX4" fmla="*/ 666849 w 800219"/>
              <a:gd name="connsiteY4" fmla="*/ 0 h 3789097"/>
              <a:gd name="connsiteX5" fmla="*/ 666846 w 800219"/>
              <a:gd name="connsiteY5" fmla="*/ 0 h 3789097"/>
              <a:gd name="connsiteX6" fmla="*/ 800219 w 800219"/>
              <a:gd name="connsiteY6" fmla="*/ 133373 h 3789097"/>
              <a:gd name="connsiteX7" fmla="*/ 800219 w 800219"/>
              <a:gd name="connsiteY7" fmla="*/ 2210307 h 3789097"/>
              <a:gd name="connsiteX8" fmla="*/ 860115 w 800219"/>
              <a:gd name="connsiteY8" fmla="*/ 2682984 h 3789097"/>
              <a:gd name="connsiteX9" fmla="*/ 800219 w 800219"/>
              <a:gd name="connsiteY9" fmla="*/ 3157581 h 3789097"/>
              <a:gd name="connsiteX10" fmla="*/ 800219 w 800219"/>
              <a:gd name="connsiteY10" fmla="*/ 3655724 h 3789097"/>
              <a:gd name="connsiteX11" fmla="*/ 666846 w 800219"/>
              <a:gd name="connsiteY11" fmla="*/ 3789097 h 3789097"/>
              <a:gd name="connsiteX12" fmla="*/ 666849 w 800219"/>
              <a:gd name="connsiteY12" fmla="*/ 3789097 h 3789097"/>
              <a:gd name="connsiteX13" fmla="*/ 466794 w 800219"/>
              <a:gd name="connsiteY13" fmla="*/ 3789097 h 3789097"/>
              <a:gd name="connsiteX14" fmla="*/ 466794 w 800219"/>
              <a:gd name="connsiteY14" fmla="*/ 3789097 h 3789097"/>
              <a:gd name="connsiteX15" fmla="*/ 133373 w 800219"/>
              <a:gd name="connsiteY15" fmla="*/ 3789097 h 3789097"/>
              <a:gd name="connsiteX16" fmla="*/ 0 w 800219"/>
              <a:gd name="connsiteY16" fmla="*/ 3655724 h 3789097"/>
              <a:gd name="connsiteX17" fmla="*/ 0 w 800219"/>
              <a:gd name="connsiteY17" fmla="*/ 3157581 h 3789097"/>
              <a:gd name="connsiteX18" fmla="*/ 0 w 800219"/>
              <a:gd name="connsiteY18" fmla="*/ 2210307 h 3789097"/>
              <a:gd name="connsiteX19" fmla="*/ 0 w 800219"/>
              <a:gd name="connsiteY19" fmla="*/ 2210307 h 3789097"/>
              <a:gd name="connsiteX20" fmla="*/ 0 w 800219"/>
              <a:gd name="connsiteY20" fmla="*/ 133373 h 3789097"/>
              <a:gd name="connsiteX0" fmla="*/ 0 w 860115"/>
              <a:gd name="connsiteY0" fmla="*/ 133373 h 3789097"/>
              <a:gd name="connsiteX1" fmla="*/ 133373 w 860115"/>
              <a:gd name="connsiteY1" fmla="*/ 0 h 3789097"/>
              <a:gd name="connsiteX2" fmla="*/ 466794 w 860115"/>
              <a:gd name="connsiteY2" fmla="*/ 0 h 3789097"/>
              <a:gd name="connsiteX3" fmla="*/ 466794 w 860115"/>
              <a:gd name="connsiteY3" fmla="*/ 0 h 3789097"/>
              <a:gd name="connsiteX4" fmla="*/ 666849 w 860115"/>
              <a:gd name="connsiteY4" fmla="*/ 0 h 3789097"/>
              <a:gd name="connsiteX5" fmla="*/ 666846 w 860115"/>
              <a:gd name="connsiteY5" fmla="*/ 0 h 3789097"/>
              <a:gd name="connsiteX6" fmla="*/ 800219 w 860115"/>
              <a:gd name="connsiteY6" fmla="*/ 133373 h 3789097"/>
              <a:gd name="connsiteX7" fmla="*/ 807715 w 860115"/>
              <a:gd name="connsiteY7" fmla="*/ 3034766 h 3789097"/>
              <a:gd name="connsiteX8" fmla="*/ 860115 w 860115"/>
              <a:gd name="connsiteY8" fmla="*/ 2682984 h 3789097"/>
              <a:gd name="connsiteX9" fmla="*/ 800219 w 860115"/>
              <a:gd name="connsiteY9" fmla="*/ 3157581 h 3789097"/>
              <a:gd name="connsiteX10" fmla="*/ 800219 w 860115"/>
              <a:gd name="connsiteY10" fmla="*/ 3655724 h 3789097"/>
              <a:gd name="connsiteX11" fmla="*/ 666846 w 860115"/>
              <a:gd name="connsiteY11" fmla="*/ 3789097 h 3789097"/>
              <a:gd name="connsiteX12" fmla="*/ 666849 w 860115"/>
              <a:gd name="connsiteY12" fmla="*/ 3789097 h 3789097"/>
              <a:gd name="connsiteX13" fmla="*/ 466794 w 860115"/>
              <a:gd name="connsiteY13" fmla="*/ 3789097 h 3789097"/>
              <a:gd name="connsiteX14" fmla="*/ 466794 w 860115"/>
              <a:gd name="connsiteY14" fmla="*/ 3789097 h 3789097"/>
              <a:gd name="connsiteX15" fmla="*/ 133373 w 860115"/>
              <a:gd name="connsiteY15" fmla="*/ 3789097 h 3789097"/>
              <a:gd name="connsiteX16" fmla="*/ 0 w 860115"/>
              <a:gd name="connsiteY16" fmla="*/ 3655724 h 3789097"/>
              <a:gd name="connsiteX17" fmla="*/ 0 w 860115"/>
              <a:gd name="connsiteY17" fmla="*/ 3157581 h 3789097"/>
              <a:gd name="connsiteX18" fmla="*/ 0 w 860115"/>
              <a:gd name="connsiteY18" fmla="*/ 2210307 h 3789097"/>
              <a:gd name="connsiteX19" fmla="*/ 0 w 860115"/>
              <a:gd name="connsiteY19" fmla="*/ 2210307 h 3789097"/>
              <a:gd name="connsiteX20" fmla="*/ 0 w 86011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7715 w 875105"/>
              <a:gd name="connsiteY7" fmla="*/ 3034766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87192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240738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5105" h="3789097">
                <a:moveTo>
                  <a:pt x="0" y="80907"/>
                </a:moveTo>
                <a:cubicBezTo>
                  <a:pt x="0" y="7247"/>
                  <a:pt x="37228" y="0"/>
                  <a:pt x="110888" y="0"/>
                </a:cubicBezTo>
                <a:lnTo>
                  <a:pt x="466794" y="0"/>
                </a:lnTo>
                <a:lnTo>
                  <a:pt x="466794" y="0"/>
                </a:lnTo>
                <a:lnTo>
                  <a:pt x="666849" y="0"/>
                </a:lnTo>
                <a:lnTo>
                  <a:pt x="711817" y="0"/>
                </a:lnTo>
                <a:cubicBezTo>
                  <a:pt x="785477" y="0"/>
                  <a:pt x="800219" y="7247"/>
                  <a:pt x="800219" y="80907"/>
                </a:cubicBezTo>
                <a:cubicBezTo>
                  <a:pt x="802718" y="1048038"/>
                  <a:pt x="797721" y="1971178"/>
                  <a:pt x="800220" y="2938309"/>
                </a:cubicBezTo>
                <a:lnTo>
                  <a:pt x="875105" y="3095213"/>
                </a:lnTo>
                <a:lnTo>
                  <a:pt x="793706" y="3240738"/>
                </a:lnTo>
                <a:cubicBezTo>
                  <a:pt x="793379" y="3417345"/>
                  <a:pt x="793051" y="3531583"/>
                  <a:pt x="792724" y="3708190"/>
                </a:cubicBezTo>
                <a:cubicBezTo>
                  <a:pt x="792724" y="3781850"/>
                  <a:pt x="740506" y="3789097"/>
                  <a:pt x="666846" y="3789097"/>
                </a:cubicBezTo>
                <a:lnTo>
                  <a:pt x="711820" y="3789097"/>
                </a:lnTo>
                <a:lnTo>
                  <a:pt x="466794" y="3789097"/>
                </a:lnTo>
                <a:lnTo>
                  <a:pt x="466794" y="3789097"/>
                </a:lnTo>
                <a:lnTo>
                  <a:pt x="73413" y="3789097"/>
                </a:lnTo>
                <a:cubicBezTo>
                  <a:pt x="-247" y="3789097"/>
                  <a:pt x="0" y="3774354"/>
                  <a:pt x="0" y="3700694"/>
                </a:cubicBezTo>
                <a:lnTo>
                  <a:pt x="0" y="3157581"/>
                </a:lnTo>
                <a:lnTo>
                  <a:pt x="0" y="2210307"/>
                </a:lnTo>
                <a:lnTo>
                  <a:pt x="0" y="2210307"/>
                </a:lnTo>
                <a:lnTo>
                  <a:pt x="0" y="80907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365543" y="5482597"/>
            <a:ext cx="59053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50" dirty="0">
                <a:latin typeface="Muller Narrow Bold"/>
                <a:cs typeface="Arial" pitchFamily="34" charset="0"/>
              </a:rPr>
              <a:t>С полной редакцией государственной программы можно ознакомиться на официальном сайте Комитета государственного и финансового контроля Мурманской области:</a:t>
            </a:r>
          </a:p>
          <a:p>
            <a:r>
              <a:rPr lang="ru-RU" sz="1100" dirty="0">
                <a:latin typeface="Muller Narrow Bold"/>
                <a:cs typeface="Arial" pitchFamily="34" charset="0"/>
              </a:rPr>
              <a:t> </a:t>
            </a:r>
            <a:r>
              <a:rPr lang="en-US" sz="1100" dirty="0">
                <a:latin typeface="Muller Narrow Bold"/>
                <a:cs typeface="Arial" pitchFamily="34" charset="0"/>
              </a:rPr>
              <a:t>https://gosfincontrol.gov-murman.ru/activities/gos_prog/</a:t>
            </a:r>
            <a:endParaRPr lang="ru-RU" sz="1100" dirty="0">
              <a:latin typeface="Muller Narrow Bold"/>
              <a:cs typeface="Arial" pitchFamily="34" charset="0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98C6A83B-6E41-4E11-8AF2-1E49C5F6E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9493" y="4684071"/>
            <a:ext cx="582140" cy="582140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518475" y="1465595"/>
            <a:ext cx="5599522" cy="738664"/>
          </a:xfrm>
          <a:prstGeom prst="rect">
            <a:avLst/>
          </a:prstGeom>
          <a:solidFill>
            <a:srgbClr val="0082C8"/>
          </a:solidFill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Muller Narrow Light" pitchFamily="50" charset="-52"/>
              </a:rPr>
              <a:t>ЦЕЛЬ  государственной программы «ФИНАНСЫ»:</a:t>
            </a:r>
          </a:p>
          <a:p>
            <a:r>
              <a:rPr lang="ru-RU" sz="1400" b="1" dirty="0">
                <a:solidFill>
                  <a:schemeClr val="bg1"/>
                </a:solidFill>
                <a:latin typeface="Muller Narrow Light" pitchFamily="50" charset="-52"/>
              </a:rPr>
              <a:t>- обеспечение долгосрочной сбалансированности и устойчивости бюджетной системы региона.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25178" y="2222756"/>
            <a:ext cx="6025822" cy="3201775"/>
          </a:xfrm>
          <a:prstGeom prst="roundRect">
            <a:avLst>
              <a:gd name="adj" fmla="val 4689"/>
            </a:avLst>
          </a:prstGeom>
          <a:ln w="6350"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88854" y="2083402"/>
            <a:ext cx="5929143" cy="3327236"/>
          </a:xfrm>
          <a:prstGeom prst="roundRect">
            <a:avLst>
              <a:gd name="adj" fmla="val 1196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/>
          </a:p>
          <a:p>
            <a:pPr>
              <a:lnSpc>
                <a:spcPct val="80000"/>
              </a:lnSpc>
            </a:pPr>
            <a:r>
              <a:rPr lang="ru-RU" sz="1400" b="1" dirty="0">
                <a:solidFill>
                  <a:schemeClr val="tx1"/>
                </a:solidFill>
              </a:rPr>
              <a:t>ПРИОРИТЕТЫ</a:t>
            </a:r>
            <a:r>
              <a:rPr lang="ru-RU" sz="1400" dirty="0">
                <a:solidFill>
                  <a:schemeClr val="tx1"/>
                </a:solidFill>
              </a:rPr>
              <a:t> реализации государственной программы «ФИНАНСЫ» в части исполнения функций КОМИТЕТА ГОСУДАРСТВЕННОГО И ФИНАНСОВОГО КОНТРОЛЯ МУРМАНСКОЙ ОБЛАСТИ:</a:t>
            </a:r>
          </a:p>
          <a:p>
            <a:pPr marL="285750" indent="-285750">
              <a:buFontTx/>
              <a:buChar char="-"/>
            </a:pPr>
            <a:r>
              <a:rPr lang="ru-RU" sz="1200" dirty="0">
                <a:solidFill>
                  <a:schemeClr val="tx1"/>
                </a:solidFill>
              </a:rPr>
              <a:t>предупреждение и пресечение нарушений законодательства в финансово-бюджетной сфере и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>
              <a:buFontTx/>
              <a:buChar char="-"/>
            </a:pPr>
            <a:r>
              <a:rPr lang="ru-RU" sz="1200" dirty="0">
                <a:solidFill>
                  <a:schemeClr val="tx1"/>
                </a:solidFill>
              </a:rPr>
              <a:t>совершенствование организации внутреннего государственного финансового контроля и контроля за соблюдением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>
              <a:buFontTx/>
              <a:buChar char="-"/>
            </a:pPr>
            <a:r>
              <a:rPr lang="ru-RU" sz="1200" dirty="0">
                <a:solidFill>
                  <a:schemeClr val="tx1"/>
                </a:solidFill>
              </a:rPr>
              <a:t> обеспечение непрерывного процесса систематизации анализа, обработки и мониторинга результатов проводимых контрольных мероприятий, а также мониторинга своевременного устранения нарушений , выявленных в ходе проведенных контрольных мероприятий, и принятия объектами контроля мер, направленных на их недопущение впредь</a:t>
            </a:r>
          </a:p>
        </p:txBody>
      </p:sp>
    </p:spTree>
    <p:extLst>
      <p:ext uri="{BB962C8B-B14F-4D97-AF65-F5344CB8AC3E}">
        <p14:creationId xmlns:p14="http://schemas.microsoft.com/office/powerpoint/2010/main" val="3880385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98919A14-1B18-47D0-8568-64D16D0DC020}"/>
              </a:ext>
            </a:extLst>
          </p:cNvPr>
          <p:cNvSpPr/>
          <p:nvPr/>
        </p:nvSpPr>
        <p:spPr>
          <a:xfrm>
            <a:off x="0" y="1213338"/>
            <a:ext cx="12239625" cy="53593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CE916982-D574-43F2-AB06-6B72E7071511}"/>
              </a:ext>
            </a:extLst>
          </p:cNvPr>
          <p:cNvSpPr/>
          <p:nvPr/>
        </p:nvSpPr>
        <p:spPr>
          <a:xfrm>
            <a:off x="705421" y="183195"/>
            <a:ext cx="10828782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pPr algn="ctr"/>
            <a:r>
              <a:rPr lang="ru-RU" sz="2600" dirty="0">
                <a:latin typeface="Corki" panose="00000500000000000000" pitchFamily="50" charset="-52"/>
              </a:rPr>
              <a:t>ОСНОВНЫЕ НАПРАВЛЕНИЯ РЕАЛИЗАЦИИ ПОДПРОГРАММЫ 3 </a:t>
            </a:r>
          </a:p>
          <a:p>
            <a:pPr algn="ctr"/>
            <a:r>
              <a:rPr lang="ru-RU" sz="2600" dirty="0">
                <a:latin typeface="Corki" panose="00000500000000000000" pitchFamily="50" charset="-52"/>
              </a:rPr>
              <a:t>ГОСУДАРСТВЕННОЙ ПРОГРАММЫ «ФИНАНСЫ» </a:t>
            </a:r>
          </a:p>
        </p:txBody>
      </p:sp>
      <p:sp>
        <p:nvSpPr>
          <p:cNvPr id="51" name="Номер слайда 1">
            <a:extLst>
              <a:ext uri="{FF2B5EF4-FFF2-40B4-BE49-F238E27FC236}">
                <a16:creationId xmlns:a16="http://schemas.microsoft.com/office/drawing/2014/main" id="{3ABE8DD8-385B-4AEA-B665-94E17248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219" y="6572638"/>
            <a:ext cx="2764673" cy="384794"/>
          </a:xfrm>
        </p:spPr>
        <p:txBody>
          <a:bodyPr/>
          <a:lstStyle/>
          <a:p>
            <a:pPr defTabSz="458983">
              <a:defRPr/>
            </a:pPr>
            <a:fld id="{8AEA689C-0428-2041-A422-96CC7CA87939}" type="slidenum">
              <a:rPr lang="ru-RU" sz="1200">
                <a:solidFill>
                  <a:prstClr val="black">
                    <a:tint val="75000"/>
                  </a:prstClr>
                </a:solidFill>
                <a:latin typeface="Muller Narrow Light" panose="00000400000000000000" pitchFamily="50" charset="-52"/>
              </a:rPr>
              <a:pPr defTabSz="458983">
                <a:defRPr/>
              </a:pPr>
              <a:t>6</a:t>
            </a:fld>
            <a:endParaRPr lang="ru-RU" sz="1200" dirty="0">
              <a:solidFill>
                <a:prstClr val="black">
                  <a:tint val="75000"/>
                </a:prstClr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29" name="Скругленный прямоугольник 14">
            <a:extLst>
              <a:ext uri="{FF2B5EF4-FFF2-40B4-BE49-F238E27FC236}">
                <a16:creationId xmlns:a16="http://schemas.microsoft.com/office/drawing/2014/main" id="{582108B0-5D67-4034-8D1F-F126063E34E3}"/>
              </a:ext>
            </a:extLst>
          </p:cNvPr>
          <p:cNvSpPr/>
          <p:nvPr/>
        </p:nvSpPr>
        <p:spPr>
          <a:xfrm>
            <a:off x="546410" y="1848332"/>
            <a:ext cx="5775914" cy="2826366"/>
          </a:xfrm>
          <a:prstGeom prst="roundRect">
            <a:avLst>
              <a:gd name="adj" fmla="val 2156"/>
            </a:avLst>
          </a:prstGeom>
          <a:solidFill>
            <a:schemeClr val="bg1"/>
          </a:solidFill>
          <a:ln w="381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180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3" name="Треугольник 4">
            <a:extLst>
              <a:ext uri="{FF2B5EF4-FFF2-40B4-BE49-F238E27FC236}">
                <a16:creationId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>
            <a:off x="9304378" y="4685625"/>
            <a:ext cx="581228" cy="425857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Треугольник 4">
            <a:extLst>
              <a:ext uri="{FF2B5EF4-FFF2-40B4-BE49-F238E27FC236}">
                <a16:creationId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6242273" y="3095624"/>
            <a:ext cx="472385" cy="314923"/>
          </a:xfrm>
          <a:prstGeom prst="triangle">
            <a:avLst/>
          </a:prstGeom>
          <a:solidFill>
            <a:srgbClr val="0082C8"/>
          </a:solidFill>
          <a:ln>
            <a:noFill/>
          </a:ln>
          <a:scene3d>
            <a:camera prst="orthographicFront">
              <a:rot lat="0" lon="21599956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60151" y="2661288"/>
            <a:ext cx="35713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3" name="Скругленный прямоугольник 14">
            <a:extLst>
              <a:ext uri="{FF2B5EF4-FFF2-40B4-BE49-F238E27FC236}">
                <a16:creationId xmlns:a16="http://schemas.microsoft.com/office/drawing/2014/main" id="{582108B0-5D67-4034-8D1F-F126063E34E3}"/>
              </a:ext>
            </a:extLst>
          </p:cNvPr>
          <p:cNvSpPr/>
          <p:nvPr/>
        </p:nvSpPr>
        <p:spPr>
          <a:xfrm>
            <a:off x="6618723" y="1860858"/>
            <a:ext cx="5188169" cy="2813840"/>
          </a:xfrm>
          <a:prstGeom prst="roundRect">
            <a:avLst>
              <a:gd name="adj" fmla="val 2156"/>
            </a:avLst>
          </a:prstGeom>
          <a:solidFill>
            <a:schemeClr val="bg1"/>
          </a:solidFill>
          <a:ln w="381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F05A28"/>
                </a:solidFill>
                <a:latin typeface="Muller Narrow ExtraBold" pitchFamily="50" charset="-52"/>
              </a:rPr>
              <a:t>ПОКАЗАТЕЛИ:</a:t>
            </a:r>
          </a:p>
          <a:p>
            <a:r>
              <a:rPr lang="ru-RU" b="1" dirty="0">
                <a:solidFill>
                  <a:srgbClr val="F05A28"/>
                </a:solidFill>
                <a:latin typeface="Muller Narrow ExtraBold" pitchFamily="50" charset="-52"/>
              </a:rPr>
              <a:t>3.1.</a:t>
            </a:r>
            <a:r>
              <a:rPr lang="ru-RU" sz="2000" b="1" dirty="0">
                <a:solidFill>
                  <a:srgbClr val="F05A28"/>
                </a:solidFill>
                <a:latin typeface="Muller Narrow ExtraBold" pitchFamily="50" charset="-52"/>
              </a:rPr>
              <a:t> </a:t>
            </a:r>
            <a:r>
              <a:rPr lang="ru-RU" b="1" dirty="0">
                <a:solidFill>
                  <a:srgbClr val="F05A28"/>
                </a:solidFill>
                <a:latin typeface="Muller Narrow ExtraBold" pitchFamily="50" charset="-52"/>
              </a:rPr>
              <a:t>Эффективность</a:t>
            </a:r>
            <a:r>
              <a:rPr lang="ru-RU" sz="1400" b="1" dirty="0">
                <a:solidFill>
                  <a:srgbClr val="F05A28"/>
                </a:solidFill>
                <a:latin typeface="Muller Narrow ExtraBold" pitchFamily="50" charset="-52"/>
              </a:rPr>
              <a:t> </a:t>
            </a:r>
            <a:r>
              <a:rPr lang="ru-RU" b="1" dirty="0">
                <a:solidFill>
                  <a:srgbClr val="F05A28"/>
                </a:solidFill>
                <a:latin typeface="Muller Narrow ExtraBold" pitchFamily="50" charset="-52"/>
              </a:rPr>
              <a:t>осуществления контрольных мероприятий  в финансово-бюджетной сфере.</a:t>
            </a:r>
          </a:p>
          <a:p>
            <a:r>
              <a:rPr lang="ru-RU" b="1" dirty="0">
                <a:solidFill>
                  <a:srgbClr val="F05A28"/>
                </a:solidFill>
                <a:latin typeface="Muller Narrow ExtraBold" pitchFamily="50" charset="-52"/>
              </a:rPr>
              <a:t>3.2. Эффективность контроля за соблюдением законодательства Российской Федерации и иных нормативных правовых актов о контрактной системе в сфере закупок товаров, работ, услуг для обеспечения государственных и муниципальных нужд</a:t>
            </a:r>
          </a:p>
          <a:p>
            <a:pPr algn="ctr" defTabSz="458983">
              <a:defRPr/>
            </a:pPr>
            <a:r>
              <a:rPr lang="ru-RU" sz="1807" dirty="0">
                <a:solidFill>
                  <a:prstClr val="white"/>
                </a:solidFill>
                <a:latin typeface="Calibri"/>
              </a:rPr>
              <a:t>Показатели</a:t>
            </a:r>
          </a:p>
        </p:txBody>
      </p:sp>
      <p:sp>
        <p:nvSpPr>
          <p:cNvPr id="25" name="Треугольник 4">
            <a:extLst>
              <a:ext uri="{FF2B5EF4-FFF2-40B4-BE49-F238E27FC236}">
                <a16:creationId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809625" y="4674698"/>
            <a:ext cx="552078" cy="417462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B11A9B1F-03B3-0242-AFBC-E8D13C80A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3727" y="4878869"/>
            <a:ext cx="1553166" cy="1500965"/>
          </a:xfrm>
          <a:prstGeom prst="rect">
            <a:avLst/>
          </a:prstGeom>
        </p:spPr>
      </p:pic>
      <p:sp>
        <p:nvSpPr>
          <p:cNvPr id="19" name="Скругленный прямоугольник 18"/>
          <p:cNvSpPr/>
          <p:nvPr/>
        </p:nvSpPr>
        <p:spPr>
          <a:xfrm>
            <a:off x="589157" y="5092160"/>
            <a:ext cx="9516868" cy="1287674"/>
          </a:xfrm>
          <a:prstGeom prst="roundRect">
            <a:avLst>
              <a:gd name="adj" fmla="val 11961"/>
            </a:avLst>
          </a:prstGeom>
          <a:solidFill>
            <a:srgbClr val="0082C8"/>
          </a:solidFill>
          <a:ln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Реализация мероприятия государственной программы ОМ 3.1 </a:t>
            </a:r>
            <a:r>
              <a:rPr lang="ru-RU" b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осуществлется</a:t>
            </a:r>
            <a:endParaRPr lang="ru-RU" b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pPr lvl="0" algn="ctr"/>
            <a:r>
              <a:rPr lang="ru-RU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 Комитетом путем проведения:</a:t>
            </a:r>
          </a:p>
          <a:p>
            <a:pPr lvl="0" algn="ctr"/>
            <a:r>
              <a:rPr lang="ru-RU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 ПЛАНОВЫХ и ВНЕПЛАНОВЫХ КОНТРОЛЬНЫХ МЕРОПРИЯТИЙ</a:t>
            </a:r>
          </a:p>
          <a:p>
            <a:pPr lvl="0" algn="ctr"/>
            <a:r>
              <a:rPr lang="ru-RU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(проверок, ревизий, обследований)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5154" y="2042678"/>
            <a:ext cx="561176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8983">
              <a:defRPr/>
            </a:pPr>
            <a:r>
              <a: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rPr>
              <a:t>ОМ 3.1 «Осуществление внутреннего государственного финансового контроля и контроля за соблюдением законодательства и иных нормативных правовых актов о контрактной системе в сфере закупок товаров, работ, услуг для обеспечения государственных и муниципальных нужд»</a:t>
            </a:r>
          </a:p>
        </p:txBody>
      </p:sp>
    </p:spTree>
    <p:extLst>
      <p:ext uri="{BB962C8B-B14F-4D97-AF65-F5344CB8AC3E}">
        <p14:creationId xmlns:p14="http://schemas.microsoft.com/office/powerpoint/2010/main" val="827890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0" y="2379541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endParaRPr lang="ru-RU" sz="7199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4CF2CEC-0F33-400F-A9E1-044C183A227B}"/>
              </a:ext>
            </a:extLst>
          </p:cNvPr>
          <p:cNvSpPr/>
          <p:nvPr/>
        </p:nvSpPr>
        <p:spPr>
          <a:xfrm>
            <a:off x="992532" y="2947896"/>
            <a:ext cx="99208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Комитет государственного и финансового контроля Мурманской области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Контактная информация: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Адрес: 183038, г. Мурманск, ул. Карла Маркса, д. 3,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Телефон: (815-2) 486-411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Факс: (815-2) 693-506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e-</a:t>
            </a:r>
            <a:r>
              <a:rPr lang="ru-RU" sz="2400" b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mail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: gosfincontrol@gov-murman.ru</a:t>
            </a:r>
          </a:p>
          <a:p>
            <a:endParaRPr lang="ru-RU" sz="2400" b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r>
              <a:rPr lang="en-US" sz="4800" i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#</a:t>
            </a:r>
            <a:r>
              <a:rPr lang="ru-RU" sz="4800" i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НаСевереЖить</a:t>
            </a:r>
            <a:endParaRPr lang="ru-RU" sz="4800" i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7161</TotalTime>
  <Words>809</Words>
  <Application>Microsoft Office PowerPoint</Application>
  <PresentationFormat>Произвольный</PresentationFormat>
  <Paragraphs>122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Corki</vt:lpstr>
      <vt:lpstr>Muller Narrow Bold</vt:lpstr>
      <vt:lpstr>Muller Narrow ExtraBold</vt:lpstr>
      <vt:lpstr>Muller Narrow Light</vt:lpstr>
      <vt:lpstr>Тема Office</vt:lpstr>
      <vt:lpstr>Презентация PowerPoint</vt:lpstr>
      <vt:lpstr>Презентация PowerPoint</vt:lpstr>
      <vt:lpstr>ИСТОРИЧЕСКАЯ СПРАВКА  О КОМИТЕТЕ ГОСУДАРСТВЕННОГО И ФИНАНСОВОГО КОНТРОЛЯ МУРМАНСКОЙ ОБЛАСТИ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Леонтьев В.А.</cp:lastModifiedBy>
  <cp:revision>646</cp:revision>
  <cp:lastPrinted>2023-07-14T13:30:49Z</cp:lastPrinted>
  <dcterms:created xsi:type="dcterms:W3CDTF">2019-09-18T12:34:40Z</dcterms:created>
  <dcterms:modified xsi:type="dcterms:W3CDTF">2024-10-20T15:22:58Z</dcterms:modified>
</cp:coreProperties>
</file>