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10"/>
  </p:notesMasterIdLst>
  <p:sldIdLst>
    <p:sldId id="256" r:id="rId2"/>
    <p:sldId id="298" r:id="rId3"/>
    <p:sldId id="265" r:id="rId4"/>
    <p:sldId id="299" r:id="rId5"/>
    <p:sldId id="300" r:id="rId6"/>
    <p:sldId id="303" r:id="rId7"/>
    <p:sldId id="301" r:id="rId8"/>
    <p:sldId id="258" r:id="rId9"/>
  </p:sldIdLst>
  <p:sldSz cx="12239625" cy="719931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A28"/>
    <a:srgbClr val="0082C8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13"/>
    <p:restoredTop sz="96797" autoAdjust="0"/>
  </p:normalViewPr>
  <p:slideViewPr>
    <p:cSldViewPr snapToGrid="0" snapToObjects="1">
      <p:cViewPr varScale="1">
        <p:scale>
          <a:sx n="67" d="100"/>
          <a:sy n="67" d="100"/>
        </p:scale>
        <p:origin x="912" y="66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498902563617907E-2"/>
          <c:y val="0.18737711972862972"/>
          <c:w val="0.95050111613867172"/>
          <c:h val="0.611745105050963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82C8"/>
            </a:solidFill>
          </c:spPr>
          <c:invertIfNegative val="0"/>
          <c:dLbls>
            <c:dLbl>
              <c:idx val="2"/>
              <c:layout>
                <c:manualLayout>
                  <c:x val="2.8307558277270144E-2"/>
                  <c:y val="6.5278009791701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tx1"/>
                    </a:solidFill>
                    <a:latin typeface="Muller Narrow Light" panose="00000400000000000000" pitchFamily="50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640</c:v>
                </c:pt>
                <c:pt idx="1">
                  <c:v>660</c:v>
                </c:pt>
                <c:pt idx="2">
                  <c:v>686.3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05A28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tx1"/>
                    </a:solidFill>
                    <a:latin typeface="Muller Narrow Light" panose="00000400000000000000" pitchFamily="50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818.5</c:v>
                </c:pt>
                <c:pt idx="1">
                  <c:v>881.3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10"/>
        <c:axId val="100700024"/>
        <c:axId val="204398480"/>
      </c:barChart>
      <c:catAx>
        <c:axId val="100700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1">
                <a:latin typeface="Muller Narrow Light" panose="00000400000000000000" pitchFamily="50" charset="-52"/>
              </a:defRPr>
            </a:pPr>
            <a:endParaRPr lang="ru-RU"/>
          </a:p>
        </c:txPr>
        <c:crossAx val="204398480"/>
        <c:crosses val="autoZero"/>
        <c:auto val="1"/>
        <c:lblAlgn val="ctr"/>
        <c:lblOffset val="100"/>
        <c:noMultiLvlLbl val="0"/>
      </c:catAx>
      <c:valAx>
        <c:axId val="204398480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00700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"/>
          <c:w val="0.93594735718879962"/>
          <c:h val="0.18079234757215412"/>
        </c:manualLayout>
      </c:layout>
      <c:overlay val="0"/>
      <c:txPr>
        <a:bodyPr/>
        <a:lstStyle/>
        <a:p>
          <a:pPr>
            <a:defRPr sz="1400">
              <a:latin typeface="Muller Narrow Light" panose="00000400000000000000" pitchFamily="50" charset="-52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28638" y="1243013"/>
            <a:ext cx="57038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0ED6BC-394E-4F60-B45D-34E65CAB5EE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94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174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30E28-64DD-4339-AC4D-539BB599FF88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327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31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2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3E5FE43-CD68-C342-9095-2FE190F9DEAB}"/>
              </a:ext>
            </a:extLst>
          </p:cNvPr>
          <p:cNvSpPr/>
          <p:nvPr/>
        </p:nvSpPr>
        <p:spPr>
          <a:xfrm>
            <a:off x="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5D04965-F4A5-F14E-8831-9BBA7A96443C}"/>
              </a:ext>
            </a:extLst>
          </p:cNvPr>
          <p:cNvSpPr/>
          <p:nvPr/>
        </p:nvSpPr>
        <p:spPr>
          <a:xfrm>
            <a:off x="1481033" y="3394267"/>
            <a:ext cx="105927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Muller Narrow ExtraBold" pitchFamily="2" charset="0"/>
              </a:rPr>
              <a:t>БЮДЖЕТ 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Muller Narrow ExtraBold" pitchFamily="2" charset="0"/>
              </a:rPr>
              <a:t>КОМИТЕТА ГОСУДАРСТВЕННОГО И ФИНАНСОВОГО КОНТРОЛЯ МУРМАНСКОЙ ОБЛАСТИ</a:t>
            </a:r>
            <a:endParaRPr lang="ru-RU" sz="4000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981C3AE-0D68-2849-9510-C16D4079645C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10421256" y="5329152"/>
            <a:ext cx="787537" cy="70315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3297368" y="6181646"/>
            <a:ext cx="73342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Выпуск 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12.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 Исполнение за 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2019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год</a:t>
            </a:r>
            <a:endParaRPr lang="ru-RU" sz="2000" b="1" cap="all" dirty="0">
              <a:solidFill>
                <a:schemeClr val="bg1"/>
              </a:solidFill>
              <a:latin typeface="Muller Narrow ExtraBold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/>
            </a:extLst>
          </p:cNvPr>
          <p:cNvSpPr/>
          <p:nvPr/>
        </p:nvSpPr>
        <p:spPr>
          <a:xfrm>
            <a:off x="15956" y="974918"/>
            <a:ext cx="12065589" cy="6165801"/>
          </a:xfrm>
          <a:prstGeom prst="rect">
            <a:avLst/>
          </a:prstGeom>
          <a:solidFill>
            <a:srgbClr val="EBEBEB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199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592543" y="1114971"/>
            <a:ext cx="6137002" cy="84518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>
            <a:extLst>
              <a:ext uri="{FF2B5EF4-FFF2-40B4-BE49-F238E27FC236}"/>
            </a:extLst>
          </p:cNvPr>
          <p:cNvSpPr/>
          <p:nvPr/>
        </p:nvSpPr>
        <p:spPr>
          <a:xfrm>
            <a:off x="272265" y="1120936"/>
            <a:ext cx="11552972" cy="986123"/>
          </a:xfrm>
          <a:prstGeom prst="roundRect">
            <a:avLst/>
          </a:prstGeom>
          <a:solidFill>
            <a:srgbClr val="F05A28"/>
          </a:solidFill>
          <a:ln w="12700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35" name="Прямоугольник 36"/>
          <p:cNvSpPr>
            <a:spLocks noChangeArrowheads="1"/>
          </p:cNvSpPr>
          <p:nvPr/>
        </p:nvSpPr>
        <p:spPr bwMode="auto">
          <a:xfrm>
            <a:off x="220170" y="81224"/>
            <a:ext cx="11509375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dirty="0" smtClean="0">
                <a:solidFill>
                  <a:prstClr val="black"/>
                </a:solidFill>
                <a:latin typeface="Muller Narrow Light" pitchFamily="2" charset="0"/>
              </a:rPr>
              <a:t>СТРУКТУРА КОМИТЕТА </a:t>
            </a:r>
            <a:r>
              <a:rPr lang="ru-RU" sz="2600" dirty="0">
                <a:solidFill>
                  <a:prstClr val="black"/>
                </a:solidFill>
                <a:latin typeface="Muller Narrow Light" pitchFamily="2" charset="0"/>
              </a:rPr>
              <a:t>ГОСУДАРСТВЕННОГО И ФИНАНСОВОГО КОНТРОЛЯ </a:t>
            </a:r>
            <a:r>
              <a:rPr lang="ru-RU" sz="2600" dirty="0" smtClean="0">
                <a:solidFill>
                  <a:prstClr val="black"/>
                </a:solidFill>
                <a:latin typeface="Muller Narrow Light" pitchFamily="2" charset="0"/>
              </a:rPr>
              <a:t>МУРМАНСКОЙ ОБЛАСТИ</a:t>
            </a:r>
            <a:endParaRPr lang="ru-RU" sz="2600" dirty="0">
              <a:latin typeface="Muller Narrow Light" pitchFamily="2" charset="0"/>
            </a:endParaRPr>
          </a:p>
        </p:txBody>
      </p:sp>
      <p:pic>
        <p:nvPicPr>
          <p:cNvPr id="67" name="Рисунок 66">
            <a:extLst>
              <a:ext uri="{FF2B5EF4-FFF2-40B4-BE49-F238E27FC236}">
                <a16:creationId xmlns="" xmlns:a16="http://schemas.microsoft.com/office/drawing/2014/main" id="{F1DFB1CA-21A1-2245-B207-195CB8EF8CB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73538" y="1206495"/>
            <a:ext cx="815004" cy="815004"/>
          </a:xfrm>
          <a:prstGeom prst="rect">
            <a:avLst/>
          </a:prstGeom>
        </p:spPr>
      </p:pic>
      <p:sp>
        <p:nvSpPr>
          <p:cNvPr id="2051" name="Прямоугольник 7"/>
          <p:cNvSpPr>
            <a:spLocks noChangeArrowheads="1"/>
          </p:cNvSpPr>
          <p:nvPr/>
        </p:nvSpPr>
        <p:spPr bwMode="auto">
          <a:xfrm>
            <a:off x="1472540" y="1188749"/>
            <a:ext cx="43862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10.02.2011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НАЧАЛО ОСУЩЕСТВЛЕНИЯ ФУНКЦИЙ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 КОМИТЕТОМ</a:t>
            </a:r>
          </a:p>
        </p:txBody>
      </p:sp>
      <p:pic>
        <p:nvPicPr>
          <p:cNvPr id="63" name="Рисунок 62">
            <a:extLst>
              <a:ext uri="{FF2B5EF4-FFF2-40B4-BE49-F238E27FC236}">
                <a16:creationId xmlns="" xmlns:a16="http://schemas.microsoft.com/office/drawing/2014/main" id="{08845505-9574-AF4F-8A18-E9F8BF673C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244" y="1188749"/>
            <a:ext cx="1190690" cy="850493"/>
          </a:xfrm>
          <a:prstGeom prst="rect">
            <a:avLst/>
          </a:prstGeom>
        </p:spPr>
      </p:pic>
      <p:sp>
        <p:nvSpPr>
          <p:cNvPr id="78" name="Скругленный прямоугольник 77">
            <a:extLst>
              <a:ext uri="{FF2B5EF4-FFF2-40B4-BE49-F238E27FC236}"/>
            </a:extLst>
          </p:cNvPr>
          <p:cNvSpPr/>
          <p:nvPr/>
        </p:nvSpPr>
        <p:spPr>
          <a:xfrm>
            <a:off x="1387122" y="6166300"/>
            <a:ext cx="4334269" cy="57966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79" name="Содержимое 2"/>
          <p:cNvSpPr txBox="1">
            <a:spLocks/>
          </p:cNvSpPr>
          <p:nvPr/>
        </p:nvSpPr>
        <p:spPr bwMode="auto">
          <a:xfrm>
            <a:off x="1387124" y="6291083"/>
            <a:ext cx="4386414" cy="60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28600" algn="ctr">
              <a:defRPr/>
            </a:pPr>
            <a:r>
              <a:rPr lang="ru-RU" sz="1600" dirty="0">
                <a:latin typeface="Muller Narrow Light" pitchFamily="50" charset="-52"/>
              </a:rPr>
              <a:t>ОТДЕЛ </a:t>
            </a:r>
            <a:r>
              <a:rPr lang="ru-RU" sz="1600" dirty="0" smtClean="0">
                <a:latin typeface="Muller Narrow Light" pitchFamily="50" charset="-52"/>
              </a:rPr>
              <a:t>ГОСУДАРСТВЕННОГО </a:t>
            </a:r>
            <a:r>
              <a:rPr lang="ru-RU" sz="1600" dirty="0">
                <a:latin typeface="Muller Narrow Light" pitchFamily="50" charset="-52"/>
              </a:rPr>
              <a:t>КОНТРОЛЯ</a:t>
            </a:r>
          </a:p>
          <a:p>
            <a:pPr indent="-228600" algn="ctr">
              <a:buFont typeface="Arial" charset="0"/>
              <a:buNone/>
              <a:defRPr/>
            </a:pPr>
            <a:endParaRPr lang="ru-RU" sz="1600" dirty="0">
              <a:latin typeface="Muller Narrow Light" pitchFamily="50" charset="-52"/>
            </a:endParaRPr>
          </a:p>
        </p:txBody>
      </p:sp>
      <p:sp>
        <p:nvSpPr>
          <p:cNvPr id="84" name="Номер слайда 1"/>
          <p:cNvSpPr txBox="1">
            <a:spLocks/>
          </p:cNvSpPr>
          <p:nvPr/>
        </p:nvSpPr>
        <p:spPr bwMode="auto">
          <a:xfrm>
            <a:off x="15949076" y="13168664"/>
            <a:ext cx="2166633" cy="25530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12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2879679" y="2368569"/>
            <a:ext cx="5781366" cy="938187"/>
          </a:xfrm>
          <a:prstGeom prst="roundRect">
            <a:avLst/>
          </a:prstGeom>
          <a:solidFill>
            <a:schemeClr val="bg1"/>
          </a:solidFill>
          <a:ln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F05A28"/>
                </a:solidFill>
                <a:latin typeface="Muller Narrow ExtraBold" pitchFamily="50" charset="-52"/>
              </a:rPr>
              <a:t>ПРЕДСЕДАТЕЛЬ КОМИТЕТА </a:t>
            </a:r>
            <a:r>
              <a:rPr lang="ru-RU" sz="1600" dirty="0">
                <a:solidFill>
                  <a:srgbClr val="F05A28"/>
                </a:solidFill>
                <a:latin typeface="Muller Narrow ExtraBold" pitchFamily="50" charset="-52"/>
              </a:rPr>
              <a:t>ГОСУДАРСТВЕННОГО И ФИНАНСОВОГО КОНТРОЛЯ МУРМАНСКОЙ ОБЛАСТИ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Muller Narrow ExtraBold" pitchFamily="50" charset="-52"/>
              </a:rPr>
              <a:t>Уварова Анна Владимировна</a:t>
            </a:r>
            <a:r>
              <a:rPr lang="ru-RU" sz="1400" b="1" dirty="0" smtClean="0">
                <a:solidFill>
                  <a:schemeClr val="tx1"/>
                </a:solidFill>
                <a:latin typeface="Muller Narrow ExtraBold" pitchFamily="50" charset="-52"/>
              </a:rPr>
              <a:t> </a:t>
            </a:r>
            <a:endParaRPr lang="ru-RU" sz="1400" b="1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39" name="Содержимое 2"/>
          <p:cNvSpPr txBox="1">
            <a:spLocks/>
          </p:cNvSpPr>
          <p:nvPr/>
        </p:nvSpPr>
        <p:spPr bwMode="auto">
          <a:xfrm>
            <a:off x="6499594" y="1206495"/>
            <a:ext cx="5136718" cy="81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28600" indent="-228600" algn="ctr" defTabSz="917575">
              <a:buFont typeface="Arial" charset="0"/>
              <a:buNone/>
            </a:pP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ПОЛОЖЕНИЕ О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КОМИТЕТЕ ГОСУДАРСТВЕННОГО И ФИНАНСОВОГО КОНТРОЛЯ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МУРМАНСКОЙ ОБЛАСТИ ОТ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27.12.2013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№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775-ПП</a:t>
            </a:r>
            <a:endParaRPr lang="ru-RU" sz="1600" dirty="0">
              <a:solidFill>
                <a:schemeClr val="bg1"/>
              </a:solidFill>
              <a:latin typeface="Muller Narrow ExtraBold" pitchFamily="50" charset="-52"/>
            </a:endParaRPr>
          </a:p>
        </p:txBody>
      </p:sp>
      <p:pic>
        <p:nvPicPr>
          <p:cNvPr id="42" name="Рисунок 41">
            <a:extLst>
              <a:ext uri="{FF2B5EF4-FFF2-40B4-BE49-F238E27FC236}">
                <a16:creationId xmlns="" xmlns:a16="http://schemas.microsoft.com/office/drawing/2014/main" id="{8DC5D961-2CD2-B24B-B7F3-332B1745AA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9355" y="2430816"/>
            <a:ext cx="586370" cy="649196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:lc="http://schemas.openxmlformats.org/drawingml/2006/lockedCanvas" xmlns="" xmlns:a16="http://schemas.microsoft.com/office/drawing/2014/main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7244" y="4115096"/>
            <a:ext cx="595345" cy="595345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lc="http://schemas.openxmlformats.org/drawingml/2006/lockedCanvas" xmlns="" xmlns:a16="http://schemas.microsoft.com/office/drawing/2014/main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73295" y="6317857"/>
            <a:ext cx="498868" cy="498868"/>
          </a:xfrm>
          <a:prstGeom prst="rect">
            <a:avLst/>
          </a:prstGeom>
        </p:spPr>
      </p:pic>
      <p:sp>
        <p:nvSpPr>
          <p:cNvPr id="55" name="Скругленный прямоугольник 54">
            <a:extLst>
              <a:ext uri="{FF2B5EF4-FFF2-40B4-BE49-F238E27FC236}"/>
            </a:extLst>
          </p:cNvPr>
          <p:cNvSpPr/>
          <p:nvPr/>
        </p:nvSpPr>
        <p:spPr>
          <a:xfrm>
            <a:off x="1387124" y="4141278"/>
            <a:ext cx="4334270" cy="60550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Muller Narrow Light" pitchFamily="50" charset="-52"/>
              </a:rPr>
              <a:t>ОТДЕЛ ФИНАНСОВОГО КОНТРОЛЯ</a:t>
            </a:r>
            <a:endParaRPr lang="ru-RU" sz="16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7601964" y="3945187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  <a:endParaRPr lang="ru-RU" sz="1600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7128933" y="5431058"/>
            <a:ext cx="4730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H="1">
            <a:off x="5710849" y="4452577"/>
            <a:ext cx="4730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H="1">
            <a:off x="5721394" y="6462083"/>
            <a:ext cx="4730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0" name="Прямая соединительная линия 2049"/>
          <p:cNvCxnSpPr/>
          <p:nvPr/>
        </p:nvCxnSpPr>
        <p:spPr>
          <a:xfrm flipH="1">
            <a:off x="7128933" y="3306756"/>
            <a:ext cx="2612" cy="2124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" name="Прямая соединительная линия 2052"/>
          <p:cNvCxnSpPr/>
          <p:nvPr/>
        </p:nvCxnSpPr>
        <p:spPr>
          <a:xfrm flipV="1">
            <a:off x="7128933" y="4364271"/>
            <a:ext cx="473031" cy="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Скругленный прямоугольник 52"/>
          <p:cNvSpPr/>
          <p:nvPr/>
        </p:nvSpPr>
        <p:spPr>
          <a:xfrm>
            <a:off x="7601964" y="5008452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  <a:endParaRPr lang="ru-RU" sz="1600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xmlns="" id="{4F6D33C6-542E-4E30-9CC8-429B9E1E0D19}"/>
              </a:ext>
            </a:extLst>
          </p:cNvPr>
          <p:cNvSpPr/>
          <p:nvPr/>
        </p:nvSpPr>
        <p:spPr>
          <a:xfrm>
            <a:off x="8705933" y="6441155"/>
            <a:ext cx="27341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kern="900" dirty="0" smtClean="0">
                <a:latin typeface="Muller Narrow Light" panose="000004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16 штатных единиц</a:t>
            </a:r>
            <a:endParaRPr lang="ru-RU" sz="1600" dirty="0"/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6197037" y="3306756"/>
            <a:ext cx="0" cy="31553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5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9898956" y="6758131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37" name="Group 4"/>
          <p:cNvGrpSpPr>
            <a:grpSpLocks noChangeAspect="1"/>
          </p:cNvGrpSpPr>
          <p:nvPr/>
        </p:nvGrpSpPr>
        <p:grpSpPr bwMode="auto">
          <a:xfrm>
            <a:off x="6458075" y="5083244"/>
            <a:ext cx="571867" cy="613432"/>
            <a:chOff x="4019" y="2538"/>
            <a:chExt cx="399" cy="428"/>
          </a:xfrm>
        </p:grpSpPr>
        <p:sp>
          <p:nvSpPr>
            <p:cNvPr id="3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3" name="Group 4"/>
          <p:cNvGrpSpPr>
            <a:grpSpLocks noChangeAspect="1"/>
          </p:cNvGrpSpPr>
          <p:nvPr/>
        </p:nvGrpSpPr>
        <p:grpSpPr bwMode="auto">
          <a:xfrm>
            <a:off x="6448043" y="4021339"/>
            <a:ext cx="571867" cy="613432"/>
            <a:chOff x="4019" y="2538"/>
            <a:chExt cx="399" cy="428"/>
          </a:xfrm>
        </p:grpSpPr>
        <p:sp>
          <p:nvSpPr>
            <p:cNvPr id="4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47" name="Рисунок 46">
            <a:extLst>
              <a:ext uri="{FF2B5EF4-FFF2-40B4-BE49-F238E27FC236}">
                <a16:creationId xmlns:lc="http://schemas.openxmlformats.org/drawingml/2006/lockedCanvas" xmlns="" xmlns:a16="http://schemas.microsoft.com/office/drawing/2014/main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590" y="6088885"/>
            <a:ext cx="595345" cy="59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30860" y="975521"/>
            <a:ext cx="12240000" cy="6316287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238902" y="33773"/>
            <a:ext cx="1172715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Muller Narrow Light" pitchFamily="2" charset="0"/>
              </a:rPr>
              <a:t>СВЕДЕНИЯ О </a:t>
            </a:r>
            <a:r>
              <a:rPr lang="ru-RU" sz="2600" dirty="0" smtClean="0">
                <a:latin typeface="Muller Narrow Light" pitchFamily="2" charset="0"/>
              </a:rPr>
              <a:t>ДОХОДАХ И РАСХОДАХ КОМИТЕТА: </a:t>
            </a:r>
            <a:r>
              <a:rPr lang="ru-RU" sz="2600" dirty="0">
                <a:latin typeface="Muller Narrow Light" pitchFamily="2" charset="0"/>
              </a:rPr>
              <a:t>ПЛАН И ИСПОЛНЕНИЕ ЗА 2019 ГОД</a:t>
            </a:r>
            <a:r>
              <a:rPr lang="ru-RU" sz="2600" dirty="0" smtClean="0">
                <a:latin typeface="Muller Narrow Light" pitchFamily="2" charset="0"/>
              </a:rPr>
              <a:t> 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6" name="Номер слайда 1">
            <a:extLst>
              <a:ext uri="{FF2B5EF4-FFF2-40B4-BE49-F238E27FC236}">
                <a16:creationId xmlns:a16="http://schemas.microsoft.com/office/drawing/2014/main" xmlns="" id="{954476E4-01E7-4C55-8AF1-2FA5625C1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4503" y="6908511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z="1200" smtClean="0">
                <a:solidFill>
                  <a:schemeClr val="tx1"/>
                </a:solidFill>
                <a:latin typeface="Muller Narrow Light" panose="00000400000000000000" pitchFamily="50" charset="-52"/>
              </a:rPr>
              <a:pPr/>
              <a:t>3</a:t>
            </a:fld>
            <a:endParaRPr lang="ru-RU" sz="12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" y="5901592"/>
            <a:ext cx="785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" name="Группа 29"/>
          <p:cNvGrpSpPr/>
          <p:nvPr/>
        </p:nvGrpSpPr>
        <p:grpSpPr>
          <a:xfrm>
            <a:off x="194467" y="1038771"/>
            <a:ext cx="9604626" cy="2755307"/>
            <a:chOff x="353785" y="2084950"/>
            <a:chExt cx="6692075" cy="2982613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353785" y="2084950"/>
              <a:ext cx="6692075" cy="2982613"/>
              <a:chOff x="3022717" y="2322788"/>
              <a:chExt cx="6330336" cy="2982613"/>
            </a:xfrm>
          </p:grpSpPr>
          <p:sp>
            <p:nvSpPr>
              <p:cNvPr id="42" name="Скругленный прямоугольник 41"/>
              <p:cNvSpPr/>
              <p:nvPr/>
            </p:nvSpPr>
            <p:spPr>
              <a:xfrm>
                <a:off x="3022717" y="2322788"/>
                <a:ext cx="6330336" cy="2982613"/>
              </a:xfrm>
              <a:prstGeom prst="roundRect">
                <a:avLst>
                  <a:gd name="adj" fmla="val 2528"/>
                </a:avLst>
              </a:prstGeom>
              <a:solidFill>
                <a:schemeClr val="bg1"/>
              </a:solidFill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395261" y="3164400"/>
                <a:ext cx="1172329" cy="504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881,3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644512" y="4247759"/>
                <a:ext cx="1730670" cy="486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Muller Narrow ExtraBold" pitchFamily="50" charset="-52"/>
                  </a:rPr>
                  <a:t>РАСХОДЫ</a:t>
                </a:r>
                <a:endParaRPr lang="ru-RU" sz="2000" dirty="0">
                  <a:latin typeface="Muller Narrow ExtraBold" pitchFamily="50" charset="-52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644512" y="3257303"/>
                <a:ext cx="1405790" cy="486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Muller Narrow ExtraBold" pitchFamily="50" charset="-52"/>
                  </a:rPr>
                  <a:t>ДОХОДЫ</a:t>
                </a:r>
                <a:endParaRPr lang="ru-RU" sz="2000" dirty="0">
                  <a:latin typeface="Muller Narrow ExtraBold" pitchFamily="50" charset="-52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291279" y="4033810"/>
                <a:ext cx="1319322" cy="504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25 809,2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3757800" y="2669498"/>
                <a:ext cx="934044" cy="336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dirty="0" smtClean="0">
                    <a:latin typeface="Muller Narrow Light" pitchFamily="50" charset="-52"/>
                  </a:rPr>
                  <a:t>тыс.</a:t>
                </a:r>
                <a:r>
                  <a:rPr lang="ru-RU" sz="12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 </a:t>
                </a:r>
                <a:r>
                  <a:rPr lang="ru-RU" sz="1200" dirty="0" smtClean="0">
                    <a:latin typeface="Muller Narrow Light" pitchFamily="50" charset="-52"/>
                  </a:rPr>
                  <a:t>рублей</a:t>
                </a:r>
                <a:endParaRPr lang="ru-RU" sz="1200" dirty="0">
                  <a:latin typeface="Muller Narrow Light" pitchFamily="50" charset="-52"/>
                </a:endParaRPr>
              </a:p>
            </p:txBody>
          </p: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504375" y="3794253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476324" y="4871265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4865541" y="3164400"/>
                <a:ext cx="1254469" cy="504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660,0</a:t>
                </a:r>
                <a:endParaRPr lang="ru-RU" sz="2000" dirty="0">
                  <a:latin typeface="Muller Narrow Light" pitchFamily="50" charset="-52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691845" y="4030644"/>
                <a:ext cx="1428165" cy="504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26 122,7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637947" y="3199886"/>
                <a:ext cx="991933" cy="444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221,3</a:t>
                </a:r>
                <a:endParaRPr lang="ru-RU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675621" y="3878397"/>
                <a:ext cx="916585" cy="444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-313,5</a:t>
                </a:r>
                <a:endParaRPr lang="ru-RU" sz="2400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789254" y="2513228"/>
                <a:ext cx="1266627" cy="444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2019</a:t>
                </a:r>
                <a:r>
                  <a:rPr lang="ru-RU" sz="2400" dirty="0" smtClean="0">
                    <a:solidFill>
                      <a:schemeClr val="accent6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24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план</a:t>
                </a:r>
                <a:endParaRPr lang="ru-RU" sz="2400" dirty="0">
                  <a:solidFill>
                    <a:srgbClr val="F05A28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240529" y="2503385"/>
                <a:ext cx="1327061" cy="444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2019 факт</a:t>
                </a:r>
                <a:endParaRPr lang="ru-RU" dirty="0">
                  <a:solidFill>
                    <a:schemeClr val="accent5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68" name="Прямоугольник 67"/>
              <p:cNvSpPr/>
              <p:nvPr/>
            </p:nvSpPr>
            <p:spPr>
              <a:xfrm>
                <a:off x="7810119" y="2602934"/>
                <a:ext cx="1072924" cy="563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 smtClean="0">
                    <a:latin typeface="Muller Narrow ExtraBold" pitchFamily="50" charset="-52"/>
                  </a:rPr>
                  <a:t>ОТКЛОНЕНИЕ</a:t>
                </a:r>
              </a:p>
              <a:p>
                <a:pPr algn="ctr"/>
                <a:r>
                  <a:rPr lang="ru-RU" sz="16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факта</a:t>
                </a:r>
                <a:r>
                  <a:rPr lang="ru-RU" sz="16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1600" dirty="0" smtClean="0">
                    <a:latin typeface="Muller Narrow Light" pitchFamily="2" charset="0"/>
                  </a:rPr>
                  <a:t>от</a:t>
                </a:r>
                <a:r>
                  <a:rPr lang="ru-RU" sz="16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16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плана</a:t>
                </a:r>
                <a:endParaRPr lang="ru-RU" sz="1600" dirty="0">
                  <a:solidFill>
                    <a:srgbClr val="F05A28"/>
                  </a:solidFill>
                  <a:latin typeface="Muller Narrow ExtraBold" pitchFamily="50" charset="-52"/>
                </a:endParaRPr>
              </a:p>
            </p:txBody>
          </p:sp>
        </p:grpSp>
        <p:pic>
          <p:nvPicPr>
            <p:cNvPr id="32" name="Рисунок 31">
              <a:extLst>
                <a:ext uri="{FF2B5EF4-FFF2-40B4-BE49-F238E27FC236}">
                  <a16:creationId xmlns="" xmlns:a16="http://schemas.microsoft.com/office/drawing/2014/main" id="{D7210061-F2C7-A740-8AB8-801686A2EA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9341" y="2980885"/>
              <a:ext cx="501772" cy="448011"/>
            </a:xfrm>
            <a:prstGeom prst="rect">
              <a:avLst/>
            </a:prstGeom>
          </p:spPr>
        </p:pic>
        <p:sp>
          <p:nvSpPr>
            <p:cNvPr id="36" name="Плюс 35"/>
            <p:cNvSpPr/>
            <p:nvPr/>
          </p:nvSpPr>
          <p:spPr>
            <a:xfrm>
              <a:off x="397402" y="2776298"/>
              <a:ext cx="213645" cy="205690"/>
            </a:xfrm>
            <a:prstGeom prst="mathPlus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" name="Минус 36"/>
            <p:cNvSpPr/>
            <p:nvPr/>
          </p:nvSpPr>
          <p:spPr>
            <a:xfrm>
              <a:off x="423883" y="3559523"/>
              <a:ext cx="170916" cy="218520"/>
            </a:xfrm>
            <a:prstGeom prst="mathMinus">
              <a:avLst/>
            </a:prstGeom>
            <a:solidFill>
              <a:srgbClr val="F05A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05A28"/>
                </a:solidFill>
              </a:endParaRPr>
            </a:p>
          </p:txBody>
        </p:sp>
        <p:pic>
          <p:nvPicPr>
            <p:cNvPr id="38" name="Рисунок 37">
              <a:extLst>
                <a:ext uri="{FF2B5EF4-FFF2-40B4-BE49-F238E27FC236}">
                  <a16:creationId xmlns="" xmlns:a16="http://schemas.microsoft.com/office/drawing/2014/main" id="{B981C3AE-0D68-2849-9510-C16D407964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5008" y="3861068"/>
              <a:ext cx="566104" cy="505449"/>
            </a:xfrm>
            <a:prstGeom prst="rect">
              <a:avLst/>
            </a:prstGeom>
          </p:spPr>
        </p:pic>
        <p:sp>
          <p:nvSpPr>
            <p:cNvPr id="39" name="Скругленный прямоугольник 38"/>
            <p:cNvSpPr/>
            <p:nvPr/>
          </p:nvSpPr>
          <p:spPr>
            <a:xfrm>
              <a:off x="5288207" y="2238959"/>
              <a:ext cx="1418602" cy="2518154"/>
            </a:xfrm>
            <a:prstGeom prst="roundRect">
              <a:avLst>
                <a:gd name="adj" fmla="val 8836"/>
              </a:avLst>
            </a:prstGeom>
            <a:noFill/>
            <a:ln w="19050">
              <a:solidFill>
                <a:schemeClr val="accent3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98112" y="3165574"/>
              <a:ext cx="950665" cy="355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33,5</a:t>
              </a:r>
              <a:r>
                <a:rPr lang="ru-RU" sz="16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 </a:t>
              </a:r>
              <a:r>
                <a:rPr lang="ru-RU" sz="1600" baseline="300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%</a:t>
              </a:r>
              <a:endParaRPr lang="ru-RU" sz="1600" baseline="30000" dirty="0">
                <a:solidFill>
                  <a:schemeClr val="accent5"/>
                </a:solidFill>
                <a:latin typeface="Muller Narrow Light" panose="00000400000000000000" pitchFamily="50" charset="-52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98112" y="3918993"/>
              <a:ext cx="950665" cy="355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F05A28"/>
                  </a:solidFill>
                  <a:latin typeface="Muller Narrow Light" panose="00000400000000000000" pitchFamily="50" charset="-52"/>
                </a:rPr>
                <a:t>- 1,2</a:t>
              </a:r>
              <a:r>
                <a:rPr lang="ru-RU" sz="1600" dirty="0" smtClean="0">
                  <a:solidFill>
                    <a:srgbClr val="F05A28"/>
                  </a:solidFill>
                  <a:latin typeface="Muller Narrow Light" panose="00000400000000000000" pitchFamily="50" charset="-52"/>
                </a:rPr>
                <a:t> </a:t>
              </a:r>
              <a:r>
                <a:rPr lang="ru-RU" sz="1600" baseline="30000" dirty="0" smtClean="0">
                  <a:solidFill>
                    <a:srgbClr val="F05A28"/>
                  </a:solidFill>
                  <a:latin typeface="Muller Narrow Light" panose="00000400000000000000" pitchFamily="50" charset="-52"/>
                </a:rPr>
                <a:t>%</a:t>
              </a:r>
              <a:endParaRPr lang="ru-RU" sz="1600" baseline="30000" dirty="0">
                <a:solidFill>
                  <a:srgbClr val="F05A28"/>
                </a:solidFill>
                <a:latin typeface="Muller Narrow Light" panose="00000400000000000000" pitchFamily="50" charset="-52"/>
              </a:endParaRPr>
            </a:p>
          </p:txBody>
        </p:sp>
      </p:grpSp>
      <p:sp>
        <p:nvSpPr>
          <p:cNvPr id="69" name="Прямоугольник 68">
            <a:extLst>
              <a:ext uri="{FF2B5EF4-FFF2-40B4-BE49-F238E27FC236}">
                <a16:creationId xmlns="" xmlns:a16="http://schemas.microsoft.com/office/drawing/2014/main" id="{2FE6FD12-5204-F849-AE42-68998B3143B2}"/>
              </a:ext>
            </a:extLst>
          </p:cNvPr>
          <p:cNvSpPr/>
          <p:nvPr/>
        </p:nvSpPr>
        <p:spPr>
          <a:xfrm>
            <a:off x="528686" y="4373670"/>
            <a:ext cx="36710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05A28"/>
                </a:solidFill>
                <a:latin typeface="Muller Narrow ExtraBold" pitchFamily="2" charset="0"/>
              </a:rPr>
              <a:t>ПОСТУПИЛО:</a:t>
            </a:r>
          </a:p>
        </p:txBody>
      </p:sp>
      <p:sp>
        <p:nvSpPr>
          <p:cNvPr id="70" name="Скругленный прямоугольник 69">
            <a:extLst>
              <a:ext uri="{FF2B5EF4-FFF2-40B4-BE49-F238E27FC236}"/>
            </a:extLst>
          </p:cNvPr>
          <p:cNvSpPr/>
          <p:nvPr/>
        </p:nvSpPr>
        <p:spPr>
          <a:xfrm>
            <a:off x="1250056" y="5037704"/>
            <a:ext cx="4639973" cy="718328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АДМИНИСТРАТИВНЫЕ ШТРАФЫ ЗА НАРУШЕНИЕ ЗАКОНОДАТЕЛЬСТВА В БЮДЖЕТНОЙ СФЕРЕ, ТЫС. РУБ.</a:t>
            </a:r>
          </a:p>
        </p:txBody>
      </p:sp>
      <p:sp>
        <p:nvSpPr>
          <p:cNvPr id="71" name="Скругленный прямоугольник 70">
            <a:extLst>
              <a:ext uri="{FF2B5EF4-FFF2-40B4-BE49-F238E27FC236}"/>
            </a:extLst>
          </p:cNvPr>
          <p:cNvSpPr/>
          <p:nvPr/>
        </p:nvSpPr>
        <p:spPr>
          <a:xfrm>
            <a:off x="5900025" y="5037704"/>
            <a:ext cx="957055" cy="71832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24,5</a:t>
            </a:r>
            <a:endParaRPr lang="ru-RU" dirty="0">
              <a:latin typeface="Muller Narrow Light"/>
            </a:endParaRPr>
          </a:p>
        </p:txBody>
      </p:sp>
      <p:sp>
        <p:nvSpPr>
          <p:cNvPr id="72" name="Скругленный прямоугольник 71">
            <a:extLst>
              <a:ext uri="{FF2B5EF4-FFF2-40B4-BE49-F238E27FC236}"/>
            </a:extLst>
          </p:cNvPr>
          <p:cNvSpPr/>
          <p:nvPr/>
        </p:nvSpPr>
        <p:spPr>
          <a:xfrm>
            <a:off x="1244396" y="5955814"/>
            <a:ext cx="4655629" cy="718328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АДМИНИСТРАТИВНЫЕ ШТРАФЫ ЗА НАРУШЕНИЕ ЗАКОНОДАТЕЛЬСТВА В СФЕРЕ ЗАКУПОК, ТЫС. РУБ.</a:t>
            </a:r>
          </a:p>
        </p:txBody>
      </p:sp>
      <p:sp>
        <p:nvSpPr>
          <p:cNvPr id="73" name="Скругленный прямоугольник 72">
            <a:extLst>
              <a:ext uri="{FF2B5EF4-FFF2-40B4-BE49-F238E27FC236}"/>
            </a:extLst>
          </p:cNvPr>
          <p:cNvSpPr/>
          <p:nvPr/>
        </p:nvSpPr>
        <p:spPr>
          <a:xfrm>
            <a:off x="5900025" y="5955814"/>
            <a:ext cx="957055" cy="71832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856,8</a:t>
            </a:r>
            <a:endParaRPr lang="ru-RU" dirty="0">
              <a:latin typeface="Muller Narrow Light"/>
            </a:endParaRPr>
          </a:p>
        </p:txBody>
      </p:sp>
      <p:sp>
        <p:nvSpPr>
          <p:cNvPr id="35" name="Скругленный прямоугольник 34">
            <a:extLst>
              <a:ext uri="{FF2B5EF4-FFF2-40B4-BE49-F238E27FC236}">
                <a16:creationId xmlns:a16="http://schemas.microsoft.com/office/drawing/2014/main" xmlns="" id="{ABA5FC19-1445-A840-9988-AF4773354E5C}"/>
              </a:ext>
            </a:extLst>
          </p:cNvPr>
          <p:cNvSpPr/>
          <p:nvPr/>
        </p:nvSpPr>
        <p:spPr>
          <a:xfrm>
            <a:off x="7212618" y="3017578"/>
            <a:ext cx="4876777" cy="3965910"/>
          </a:xfrm>
          <a:prstGeom prst="roundRect">
            <a:avLst>
              <a:gd name="adj" fmla="val 42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44" name="Скругленный прямоугольник 14">
            <a:extLst>
              <a:ext uri="{FF2B5EF4-FFF2-40B4-BE49-F238E27FC236}">
                <a16:creationId xmlns:a16="http://schemas.microsoft.com/office/drawing/2014/main" xmlns="" id="{E9BC49B5-ADB9-4CE9-8106-312871E8B372}"/>
              </a:ext>
            </a:extLst>
          </p:cNvPr>
          <p:cNvSpPr/>
          <p:nvPr/>
        </p:nvSpPr>
        <p:spPr>
          <a:xfrm>
            <a:off x="7254070" y="3017578"/>
            <a:ext cx="4865144" cy="1078917"/>
          </a:xfrm>
          <a:prstGeom prst="roundRect">
            <a:avLst>
              <a:gd name="adj" fmla="val 23107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xmlns="" id="{22404B1A-AD13-4D81-A501-FD0FD9074221}"/>
              </a:ext>
            </a:extLst>
          </p:cNvPr>
          <p:cNvSpPr/>
          <p:nvPr/>
        </p:nvSpPr>
        <p:spPr>
          <a:xfrm>
            <a:off x="7491470" y="3041175"/>
            <a:ext cx="428797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АДМИНИСТРИРУЕМЫЕ </a:t>
            </a:r>
            <a:r>
              <a:rPr lang="ru-RU" sz="20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ДОХОДЫ </a:t>
            </a:r>
            <a:endParaRPr lang="ru-RU" sz="2000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(в соответствии с кассовым планом по доходам, утвержденным </a:t>
            </a:r>
            <a:r>
              <a:rPr lang="ru-RU" sz="14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Министерством финансов Мурманской области</a:t>
            </a:r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)</a:t>
            </a:r>
          </a:p>
        </p:txBody>
      </p:sp>
      <p:graphicFrame>
        <p:nvGraphicFramePr>
          <p:cNvPr id="47" name="Диаграмма 46"/>
          <p:cNvGraphicFramePr/>
          <p:nvPr>
            <p:extLst>
              <p:ext uri="{D42A27DB-BD31-4B8C-83A1-F6EECF244321}">
                <p14:modId xmlns:p14="http://schemas.microsoft.com/office/powerpoint/2010/main" val="3451716400"/>
              </p:ext>
            </p:extLst>
          </p:nvPr>
        </p:nvGraphicFramePr>
        <p:xfrm>
          <a:off x="7361236" y="3945686"/>
          <a:ext cx="4909624" cy="3199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034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-35439" y="1544820"/>
            <a:ext cx="12228637" cy="55044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139945" y="0"/>
            <a:ext cx="11986230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Muller Narrow Light" pitchFamily="2" charset="0"/>
              </a:rPr>
              <a:t>ГОСУДАРСТВЕННАЯ ПРОГРАММА «УПРАВЛЕНИЕ РЕГИОНАЛЬНЫМИ </a:t>
            </a:r>
          </a:p>
          <a:p>
            <a:r>
              <a:rPr lang="ru-RU" sz="2600" dirty="0" smtClean="0">
                <a:latin typeface="Muller Narrow Light" pitchFamily="2" charset="0"/>
              </a:rPr>
              <a:t>ФИНАНСАМИ, СОЗДАНИЕ УСЛОВИЙ ДЛЯ ЭФФЕКТИВНОГО </a:t>
            </a:r>
          </a:p>
          <a:p>
            <a:r>
              <a:rPr lang="ru-RU" sz="2600" dirty="0" smtClean="0">
                <a:latin typeface="Muller Narrow Light" pitchFamily="2" charset="0"/>
              </a:rPr>
              <a:t>И ОТВЕТСТВЕННОГО УПРАВЛЕНИЯ МУНИЦИПАЛЬНЫМИ ФИНАНСАМИ»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559303" y="3258251"/>
            <a:ext cx="10906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8915510" y="1286459"/>
            <a:ext cx="3454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Muller Narrow ExtraBold" pitchFamily="50" charset="-52"/>
                <a:cs typeface="Times New Roman" panose="02020603050405020304" pitchFamily="18" charset="0"/>
              </a:rPr>
              <a:t>ПМО </a:t>
            </a:r>
            <a:r>
              <a:rPr lang="ru-RU" sz="1400" b="1" dirty="0">
                <a:latin typeface="Muller Narrow ExtraBold" pitchFamily="50" charset="-52"/>
                <a:cs typeface="Times New Roman" panose="02020603050405020304" pitchFamily="18" charset="0"/>
              </a:rPr>
              <a:t>от 30.09.2013 № 554-ПП</a:t>
            </a: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7559303" y="6002800"/>
            <a:ext cx="3803490" cy="978663"/>
          </a:xfrm>
          <a:prstGeom prst="roundRect">
            <a:avLst>
              <a:gd name="adj" fmla="val 12173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latin typeface="Muller Narrow Light" pitchFamily="50" charset="-52"/>
              </a:rPr>
              <a:t>Ответственный исполнитель Подпрограммы 3 </a:t>
            </a:r>
            <a:r>
              <a:rPr lang="ru-RU" sz="1400" b="1" dirty="0">
                <a:latin typeface="Muller Narrow Light" pitchFamily="50" charset="-52"/>
              </a:rPr>
              <a:t>- Комитет государственного и финансового контроля Мурманской </a:t>
            </a:r>
            <a:r>
              <a:rPr lang="ru-RU" sz="1400" b="1" dirty="0" smtClean="0">
                <a:latin typeface="Muller Narrow Light" pitchFamily="50" charset="-52"/>
              </a:rPr>
              <a:t>области</a:t>
            </a:r>
            <a:endParaRPr lang="ru-RU" sz="1400" b="1" dirty="0">
              <a:latin typeface="Muller Narrow Light" pitchFamily="50" charset="-52"/>
            </a:endParaRPr>
          </a:p>
        </p:txBody>
      </p:sp>
      <p:sp>
        <p:nvSpPr>
          <p:cNvPr id="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072992" y="6816725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6558781" y="1524775"/>
            <a:ext cx="4285263" cy="4422155"/>
            <a:chOff x="420815" y="2907473"/>
            <a:chExt cx="3493745" cy="4838566"/>
          </a:xfrm>
        </p:grpSpPr>
        <p:sp>
          <p:nvSpPr>
            <p:cNvPr id="96" name="Скругленный прямоугольник 95"/>
            <p:cNvSpPr/>
            <p:nvPr/>
          </p:nvSpPr>
          <p:spPr>
            <a:xfrm>
              <a:off x="420816" y="2986890"/>
              <a:ext cx="3493263" cy="4759149"/>
            </a:xfrm>
            <a:prstGeom prst="roundRect">
              <a:avLst>
                <a:gd name="adj" fmla="val 4689"/>
              </a:avLst>
            </a:prstGeom>
            <a:ln w="6350">
              <a:solidFill>
                <a:srgbClr val="0082C8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20815" y="2907473"/>
              <a:ext cx="3493745" cy="1794230"/>
            </a:xfrm>
            <a:prstGeom prst="roundRect">
              <a:avLst>
                <a:gd name="adj" fmla="val 11961"/>
              </a:avLst>
            </a:prstGeom>
            <a:solidFill>
              <a:srgbClr val="0082C8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551768" y="3074855"/>
              <a:ext cx="3231359" cy="1347033"/>
            </a:xfrm>
            <a:prstGeom prst="rect">
              <a:avLst/>
            </a:prstGeom>
            <a:ln>
              <a:solidFill>
                <a:srgbClr val="0082C8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Подпрограмма 3 «Организация и </a:t>
              </a:r>
              <a:r>
                <a:rPr lang="ru-RU" sz="2000" b="1" dirty="0">
                  <a:solidFill>
                    <a:schemeClr val="bg1"/>
                  </a:solidFill>
                  <a:latin typeface="Muller Narrow Light" pitchFamily="50" charset="-52"/>
                </a:rPr>
                <a:t>осуществление</a:t>
              </a:r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 контроля и надзора в бюджетно-финансовой сфере</a:t>
              </a:r>
              <a:r>
                <a:rPr lang="ru-RU" b="1" dirty="0" smtClean="0">
                  <a:solidFill>
                    <a:schemeClr val="bg1"/>
                  </a:solidFill>
                  <a:latin typeface="Muller Narrow Light" pitchFamily="50" charset="-52"/>
                </a:rPr>
                <a:t>»</a:t>
              </a:r>
              <a:endParaRPr lang="ru-RU" b="1" dirty="0">
                <a:solidFill>
                  <a:schemeClr val="bg1"/>
                </a:solidFill>
                <a:latin typeface="Muller Narrow Light" pitchFamily="50" charset="-52"/>
              </a:endParaRPr>
            </a:p>
          </p:txBody>
        </p:sp>
      </p:grpSp>
      <p:sp>
        <p:nvSpPr>
          <p:cNvPr id="106" name="Прямоугольник 105"/>
          <p:cNvSpPr/>
          <p:nvPr/>
        </p:nvSpPr>
        <p:spPr>
          <a:xfrm>
            <a:off x="6818559" y="3470260"/>
            <a:ext cx="376570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Muller Narrow Bold"/>
                <a:cs typeface="Arial" pitchFamily="34" charset="0"/>
              </a:rPr>
              <a:t>Цель - обеспечение </a:t>
            </a:r>
            <a:r>
              <a:rPr lang="ru-RU" dirty="0">
                <a:latin typeface="Muller Narrow Bold"/>
                <a:cs typeface="Arial" pitchFamily="34" charset="0"/>
              </a:rPr>
              <a:t>контроля и надзора за соблюдением бюджетного законодательства и законодательства в сфере закупок товаров, работ, услуг для обеспечения государственных и муниципальных </a:t>
            </a:r>
            <a:r>
              <a:rPr lang="ru-RU" dirty="0" smtClean="0">
                <a:latin typeface="Muller Narrow Bold"/>
                <a:cs typeface="Arial" pitchFamily="34" charset="0"/>
              </a:rPr>
              <a:t>нужд</a:t>
            </a:r>
            <a:endParaRPr lang="ru-RU" dirty="0">
              <a:solidFill>
                <a:schemeClr val="accent3"/>
              </a:solidFill>
              <a:latin typeface="Muller Narrow Light" pitchFamily="50" charset="-52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4167607" y="2665543"/>
            <a:ext cx="39370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132" name="Скругленная прямоугольная выноска 51"/>
          <p:cNvSpPr/>
          <p:nvPr/>
        </p:nvSpPr>
        <p:spPr>
          <a:xfrm rot="5400000" flipH="1" flipV="1">
            <a:off x="3523866" y="3500878"/>
            <a:ext cx="1287483" cy="5905384"/>
          </a:xfrm>
          <a:custGeom>
            <a:avLst/>
            <a:gdLst>
              <a:gd name="connsiteX0" fmla="*/ 0 w 800219"/>
              <a:gd name="connsiteY0" fmla="*/ 133373 h 3789097"/>
              <a:gd name="connsiteX1" fmla="*/ 133373 w 800219"/>
              <a:gd name="connsiteY1" fmla="*/ 0 h 3789097"/>
              <a:gd name="connsiteX2" fmla="*/ 466794 w 800219"/>
              <a:gd name="connsiteY2" fmla="*/ 0 h 3789097"/>
              <a:gd name="connsiteX3" fmla="*/ 466794 w 800219"/>
              <a:gd name="connsiteY3" fmla="*/ 0 h 3789097"/>
              <a:gd name="connsiteX4" fmla="*/ 666849 w 800219"/>
              <a:gd name="connsiteY4" fmla="*/ 0 h 3789097"/>
              <a:gd name="connsiteX5" fmla="*/ 666846 w 800219"/>
              <a:gd name="connsiteY5" fmla="*/ 0 h 3789097"/>
              <a:gd name="connsiteX6" fmla="*/ 800219 w 800219"/>
              <a:gd name="connsiteY6" fmla="*/ 133373 h 3789097"/>
              <a:gd name="connsiteX7" fmla="*/ 800219 w 800219"/>
              <a:gd name="connsiteY7" fmla="*/ 2210307 h 3789097"/>
              <a:gd name="connsiteX8" fmla="*/ 860115 w 800219"/>
              <a:gd name="connsiteY8" fmla="*/ 2682984 h 3789097"/>
              <a:gd name="connsiteX9" fmla="*/ 800219 w 800219"/>
              <a:gd name="connsiteY9" fmla="*/ 3157581 h 3789097"/>
              <a:gd name="connsiteX10" fmla="*/ 800219 w 800219"/>
              <a:gd name="connsiteY10" fmla="*/ 3655724 h 3789097"/>
              <a:gd name="connsiteX11" fmla="*/ 666846 w 800219"/>
              <a:gd name="connsiteY11" fmla="*/ 3789097 h 3789097"/>
              <a:gd name="connsiteX12" fmla="*/ 666849 w 800219"/>
              <a:gd name="connsiteY12" fmla="*/ 3789097 h 3789097"/>
              <a:gd name="connsiteX13" fmla="*/ 466794 w 800219"/>
              <a:gd name="connsiteY13" fmla="*/ 3789097 h 3789097"/>
              <a:gd name="connsiteX14" fmla="*/ 466794 w 800219"/>
              <a:gd name="connsiteY14" fmla="*/ 3789097 h 3789097"/>
              <a:gd name="connsiteX15" fmla="*/ 133373 w 800219"/>
              <a:gd name="connsiteY15" fmla="*/ 3789097 h 3789097"/>
              <a:gd name="connsiteX16" fmla="*/ 0 w 800219"/>
              <a:gd name="connsiteY16" fmla="*/ 3655724 h 3789097"/>
              <a:gd name="connsiteX17" fmla="*/ 0 w 800219"/>
              <a:gd name="connsiteY17" fmla="*/ 3157581 h 3789097"/>
              <a:gd name="connsiteX18" fmla="*/ 0 w 800219"/>
              <a:gd name="connsiteY18" fmla="*/ 2210307 h 3789097"/>
              <a:gd name="connsiteX19" fmla="*/ 0 w 800219"/>
              <a:gd name="connsiteY19" fmla="*/ 2210307 h 3789097"/>
              <a:gd name="connsiteX20" fmla="*/ 0 w 800219"/>
              <a:gd name="connsiteY20" fmla="*/ 133373 h 3789097"/>
              <a:gd name="connsiteX0" fmla="*/ 0 w 860115"/>
              <a:gd name="connsiteY0" fmla="*/ 133373 h 3789097"/>
              <a:gd name="connsiteX1" fmla="*/ 133373 w 860115"/>
              <a:gd name="connsiteY1" fmla="*/ 0 h 3789097"/>
              <a:gd name="connsiteX2" fmla="*/ 466794 w 860115"/>
              <a:gd name="connsiteY2" fmla="*/ 0 h 3789097"/>
              <a:gd name="connsiteX3" fmla="*/ 466794 w 860115"/>
              <a:gd name="connsiteY3" fmla="*/ 0 h 3789097"/>
              <a:gd name="connsiteX4" fmla="*/ 666849 w 860115"/>
              <a:gd name="connsiteY4" fmla="*/ 0 h 3789097"/>
              <a:gd name="connsiteX5" fmla="*/ 666846 w 860115"/>
              <a:gd name="connsiteY5" fmla="*/ 0 h 3789097"/>
              <a:gd name="connsiteX6" fmla="*/ 800219 w 860115"/>
              <a:gd name="connsiteY6" fmla="*/ 133373 h 3789097"/>
              <a:gd name="connsiteX7" fmla="*/ 807715 w 860115"/>
              <a:gd name="connsiteY7" fmla="*/ 3034766 h 3789097"/>
              <a:gd name="connsiteX8" fmla="*/ 860115 w 860115"/>
              <a:gd name="connsiteY8" fmla="*/ 2682984 h 3789097"/>
              <a:gd name="connsiteX9" fmla="*/ 800219 w 860115"/>
              <a:gd name="connsiteY9" fmla="*/ 3157581 h 3789097"/>
              <a:gd name="connsiteX10" fmla="*/ 800219 w 860115"/>
              <a:gd name="connsiteY10" fmla="*/ 3655724 h 3789097"/>
              <a:gd name="connsiteX11" fmla="*/ 666846 w 860115"/>
              <a:gd name="connsiteY11" fmla="*/ 3789097 h 3789097"/>
              <a:gd name="connsiteX12" fmla="*/ 666849 w 860115"/>
              <a:gd name="connsiteY12" fmla="*/ 3789097 h 3789097"/>
              <a:gd name="connsiteX13" fmla="*/ 466794 w 860115"/>
              <a:gd name="connsiteY13" fmla="*/ 3789097 h 3789097"/>
              <a:gd name="connsiteX14" fmla="*/ 466794 w 860115"/>
              <a:gd name="connsiteY14" fmla="*/ 3789097 h 3789097"/>
              <a:gd name="connsiteX15" fmla="*/ 133373 w 860115"/>
              <a:gd name="connsiteY15" fmla="*/ 3789097 h 3789097"/>
              <a:gd name="connsiteX16" fmla="*/ 0 w 860115"/>
              <a:gd name="connsiteY16" fmla="*/ 3655724 h 3789097"/>
              <a:gd name="connsiteX17" fmla="*/ 0 w 860115"/>
              <a:gd name="connsiteY17" fmla="*/ 3157581 h 3789097"/>
              <a:gd name="connsiteX18" fmla="*/ 0 w 860115"/>
              <a:gd name="connsiteY18" fmla="*/ 2210307 h 3789097"/>
              <a:gd name="connsiteX19" fmla="*/ 0 w 860115"/>
              <a:gd name="connsiteY19" fmla="*/ 2210307 h 3789097"/>
              <a:gd name="connsiteX20" fmla="*/ 0 w 86011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7715 w 875105"/>
              <a:gd name="connsiteY7" fmla="*/ 3034766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87192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240738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75105" h="3789097">
                <a:moveTo>
                  <a:pt x="0" y="80907"/>
                </a:moveTo>
                <a:cubicBezTo>
                  <a:pt x="0" y="7247"/>
                  <a:pt x="37228" y="0"/>
                  <a:pt x="110888" y="0"/>
                </a:cubicBezTo>
                <a:lnTo>
                  <a:pt x="466794" y="0"/>
                </a:lnTo>
                <a:lnTo>
                  <a:pt x="466794" y="0"/>
                </a:lnTo>
                <a:lnTo>
                  <a:pt x="666849" y="0"/>
                </a:lnTo>
                <a:lnTo>
                  <a:pt x="711817" y="0"/>
                </a:lnTo>
                <a:cubicBezTo>
                  <a:pt x="785477" y="0"/>
                  <a:pt x="800219" y="7247"/>
                  <a:pt x="800219" y="80907"/>
                </a:cubicBezTo>
                <a:cubicBezTo>
                  <a:pt x="802718" y="1048038"/>
                  <a:pt x="797721" y="1971178"/>
                  <a:pt x="800220" y="2938309"/>
                </a:cubicBezTo>
                <a:lnTo>
                  <a:pt x="875105" y="3095213"/>
                </a:lnTo>
                <a:lnTo>
                  <a:pt x="793706" y="3240738"/>
                </a:lnTo>
                <a:cubicBezTo>
                  <a:pt x="793379" y="3417345"/>
                  <a:pt x="793051" y="3531583"/>
                  <a:pt x="792724" y="3708190"/>
                </a:cubicBezTo>
                <a:cubicBezTo>
                  <a:pt x="792724" y="3781850"/>
                  <a:pt x="740506" y="3789097"/>
                  <a:pt x="666846" y="3789097"/>
                </a:cubicBezTo>
                <a:lnTo>
                  <a:pt x="711820" y="3789097"/>
                </a:lnTo>
                <a:lnTo>
                  <a:pt x="466794" y="3789097"/>
                </a:lnTo>
                <a:lnTo>
                  <a:pt x="466794" y="3789097"/>
                </a:lnTo>
                <a:lnTo>
                  <a:pt x="73413" y="3789097"/>
                </a:lnTo>
                <a:cubicBezTo>
                  <a:pt x="-247" y="3789097"/>
                  <a:pt x="0" y="3774354"/>
                  <a:pt x="0" y="3700694"/>
                </a:cubicBezTo>
                <a:lnTo>
                  <a:pt x="0" y="3157581"/>
                </a:lnTo>
                <a:lnTo>
                  <a:pt x="0" y="2210307"/>
                </a:lnTo>
                <a:lnTo>
                  <a:pt x="0" y="2210307"/>
                </a:lnTo>
                <a:lnTo>
                  <a:pt x="0" y="80907"/>
                </a:lnTo>
                <a:close/>
              </a:path>
            </a:pathLst>
          </a:custGeom>
          <a:ln w="63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1340842" y="6095113"/>
            <a:ext cx="590538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С полной редакцией государственной 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программы Вы 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можете ознакомиться на официальном сайте 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Комитета 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государственного и финансового контроля Мурманской области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: http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://gosfincontrol.gov-murman.ru/documents/programs/gcp.php</a:t>
            </a:r>
          </a:p>
        </p:txBody>
      </p:sp>
      <p:pic>
        <p:nvPicPr>
          <p:cNvPr id="35" name="Рисунок 34">
            <a:extLst>
              <a:ext uri="{FF2B5EF4-FFF2-40B4-BE49-F238E27FC236}">
                <a16:creationId xmlns:a16="http://schemas.microsoft.com/office/drawing/2014/main" xmlns="" id="{98C6A83B-6E41-4E11-8AF2-1E49C5F6E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1922" y="5276654"/>
            <a:ext cx="582140" cy="582140"/>
          </a:xfrm>
          <a:prstGeom prst="rect">
            <a:avLst/>
          </a:prstGeom>
        </p:spPr>
      </p:pic>
      <p:grpSp>
        <p:nvGrpSpPr>
          <p:cNvPr id="24" name="Группа 23"/>
          <p:cNvGrpSpPr/>
          <p:nvPr/>
        </p:nvGrpSpPr>
        <p:grpSpPr>
          <a:xfrm>
            <a:off x="139944" y="1612912"/>
            <a:ext cx="5790956" cy="4334018"/>
            <a:chOff x="420816" y="2986890"/>
            <a:chExt cx="3493263" cy="4759149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420816" y="2986890"/>
              <a:ext cx="3493263" cy="4759149"/>
            </a:xfrm>
            <a:prstGeom prst="roundRect">
              <a:avLst>
                <a:gd name="adj" fmla="val 4689"/>
              </a:avLst>
            </a:prstGeom>
            <a:ln w="6350"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951349" y="4876952"/>
              <a:ext cx="237435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dirty="0">
                <a:solidFill>
                  <a:schemeClr val="accent3"/>
                </a:solidFill>
                <a:latin typeface="Muller Narrow Light" pitchFamily="50" charset="-52"/>
                <a:cs typeface="Arial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551768" y="3052650"/>
              <a:ext cx="3231359" cy="6398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  <a:latin typeface="Muller Narrow Light" pitchFamily="50" charset="-52"/>
                </a:rPr>
                <a:t>Оценка эффективности государственной программы за 2018 г.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8" name="Скругленный прямоугольник 27"/>
          <p:cNvSpPr/>
          <p:nvPr/>
        </p:nvSpPr>
        <p:spPr>
          <a:xfrm>
            <a:off x="139944" y="1631679"/>
            <a:ext cx="5790955" cy="866963"/>
          </a:xfrm>
          <a:prstGeom prst="roundRect">
            <a:avLst>
              <a:gd name="adj" fmla="val 11961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80242" y="1772772"/>
            <a:ext cx="50599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Muller Narrow Light" pitchFamily="50" charset="-52"/>
              </a:rPr>
              <a:t>Цель  - повышение сбалансированности и устойчивости бюджетной системы региона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39944" y="2206255"/>
            <a:ext cx="5790955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latin typeface="Muller Narrow Light"/>
              <a:cs typeface="Arial" pitchFamily="34" charset="0"/>
            </a:endParaRPr>
          </a:p>
          <a:p>
            <a:r>
              <a:rPr lang="ru-RU" sz="1600" dirty="0" smtClean="0">
                <a:latin typeface="Muller Narrow Light"/>
                <a:cs typeface="Arial" pitchFamily="34" charset="0"/>
              </a:rPr>
              <a:t>Задачи:</a:t>
            </a:r>
          </a:p>
          <a:p>
            <a:r>
              <a:rPr lang="ru-RU" sz="1600" dirty="0" smtClean="0">
                <a:latin typeface="Muller Narrow Light"/>
                <a:cs typeface="Arial" pitchFamily="34" charset="0"/>
              </a:rPr>
              <a:t>1. Повышение </a:t>
            </a:r>
            <a:r>
              <a:rPr lang="ru-RU" sz="1600" dirty="0">
                <a:latin typeface="Muller Narrow Light"/>
                <a:cs typeface="Arial" pitchFamily="34" charset="0"/>
              </a:rPr>
              <a:t>качества бюджетного процесса в Мурманской области</a:t>
            </a:r>
          </a:p>
          <a:p>
            <a:r>
              <a:rPr lang="ru-RU" sz="1600" dirty="0" smtClean="0">
                <a:latin typeface="Muller Narrow Light"/>
                <a:cs typeface="Arial" pitchFamily="34" charset="0"/>
              </a:rPr>
              <a:t>2. Обеспечение </a:t>
            </a:r>
            <a:r>
              <a:rPr lang="ru-RU" sz="1600" dirty="0">
                <a:latin typeface="Muller Narrow Light"/>
                <a:cs typeface="Arial" pitchFamily="34" charset="0"/>
              </a:rPr>
              <a:t>устойчивого исполнения местных </a:t>
            </a:r>
            <a:r>
              <a:rPr lang="ru-RU" sz="1600" dirty="0" smtClean="0">
                <a:latin typeface="Muller Narrow Light"/>
                <a:cs typeface="Arial" pitchFamily="34" charset="0"/>
              </a:rPr>
              <a:t>бюджетов</a:t>
            </a:r>
          </a:p>
          <a:p>
            <a:r>
              <a:rPr lang="ru-RU" sz="1600" dirty="0" smtClean="0">
                <a:latin typeface="Muller Narrow Light"/>
                <a:cs typeface="Arial" pitchFamily="34" charset="0"/>
              </a:rPr>
              <a:t>3. Обеспечение </a:t>
            </a:r>
            <a:r>
              <a:rPr lang="ru-RU" sz="1600" dirty="0">
                <a:latin typeface="Muller Narrow Light"/>
                <a:cs typeface="Arial" pitchFamily="34" charset="0"/>
              </a:rPr>
              <a:t>контроля и надзора за соблюдением бюджетного законодательства и законодательства в сфере закупок товаров, работ, услуг для обеспечения государственных и муниципальных нужд Мурманской </a:t>
            </a:r>
            <a:r>
              <a:rPr lang="ru-RU" sz="1600" dirty="0" smtClean="0">
                <a:latin typeface="Muller Narrow Light"/>
                <a:cs typeface="Arial" pitchFamily="34" charset="0"/>
              </a:rPr>
              <a:t>области</a:t>
            </a:r>
          </a:p>
          <a:p>
            <a:r>
              <a:rPr lang="ru-RU" sz="1600" dirty="0" smtClean="0">
                <a:latin typeface="Muller Narrow Light"/>
                <a:cs typeface="Arial" pitchFamily="34" charset="0"/>
              </a:rPr>
              <a:t>4. Повышение </a:t>
            </a:r>
            <a:r>
              <a:rPr lang="ru-RU" sz="1600" dirty="0">
                <a:latin typeface="Muller Narrow Light"/>
                <a:cs typeface="Arial" pitchFamily="34" charset="0"/>
              </a:rPr>
              <a:t>эффективности, результативности и прозрачности осуществления закупок товаров, работ, услуг для обеспечения государственных и муниципальных </a:t>
            </a:r>
            <a:r>
              <a:rPr lang="ru-RU" sz="1600" dirty="0" smtClean="0">
                <a:latin typeface="Muller Narrow Light"/>
                <a:cs typeface="Arial" pitchFamily="34" charset="0"/>
              </a:rPr>
              <a:t>нужд</a:t>
            </a:r>
            <a:endParaRPr lang="ru-RU" sz="1600" dirty="0">
              <a:latin typeface="Muller Narrow Ligh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3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98919A14-1B18-47D0-8568-64D16D0DC020}"/>
              </a:ext>
            </a:extLst>
          </p:cNvPr>
          <p:cNvSpPr/>
          <p:nvPr/>
        </p:nvSpPr>
        <p:spPr>
          <a:xfrm>
            <a:off x="0" y="1888177"/>
            <a:ext cx="12239625" cy="4704244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xmlns="" id="{CE916982-D574-43F2-AB06-6B72E7071511}"/>
              </a:ext>
            </a:extLst>
          </p:cNvPr>
          <p:cNvSpPr/>
          <p:nvPr/>
        </p:nvSpPr>
        <p:spPr>
          <a:xfrm>
            <a:off x="176964" y="127926"/>
            <a:ext cx="11856150" cy="1683835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r>
              <a:rPr lang="ru-RU" sz="2600" dirty="0" smtClean="0">
                <a:latin typeface="Muller Narrow Light" panose="00000400000000000000" pitchFamily="50" charset="-52"/>
              </a:rPr>
              <a:t>ОСНОВНЫЕ НАПРАВЛЕНИЯ РЕАЛИЗАЦИИ ПОДПРОГРАММЫ 3 </a:t>
            </a:r>
            <a:r>
              <a:rPr lang="ru-RU" sz="2600" dirty="0" smtClean="0">
                <a:latin typeface="Muller Narrow Light" pitchFamily="2" charset="0"/>
              </a:rPr>
              <a:t>ГОСУДАРСТВЕННОЙ ПРОГРАММЫ </a:t>
            </a:r>
            <a:r>
              <a:rPr lang="ru-RU" sz="2600" dirty="0">
                <a:latin typeface="Muller Narrow Light" pitchFamily="2" charset="0"/>
              </a:rPr>
              <a:t>«УПРАВЛЕНИЕ РЕГИОНАЛЬНЫМИ </a:t>
            </a:r>
          </a:p>
          <a:p>
            <a:r>
              <a:rPr lang="ru-RU" sz="2600" dirty="0">
                <a:latin typeface="Muller Narrow Light" pitchFamily="2" charset="0"/>
              </a:rPr>
              <a:t>ФИНАНСАМИ, СОЗДАНИЕ УСЛОВИЙ ДЛЯ ЭФФЕКТИВНОГО </a:t>
            </a:r>
          </a:p>
          <a:p>
            <a:r>
              <a:rPr lang="ru-RU" sz="2600" dirty="0">
                <a:latin typeface="Muller Narrow Light" pitchFamily="2" charset="0"/>
              </a:rPr>
              <a:t>И ОТВЕТСТВЕННОГО УПРАВЛЕНИЯ МУНИЦИПАЛЬНЫМИ ФИНАНСАМИ</a:t>
            </a:r>
            <a:r>
              <a:rPr lang="ru-RU" sz="2600" dirty="0" smtClean="0">
                <a:latin typeface="Muller Narrow Light" pitchFamily="2" charset="0"/>
              </a:rPr>
              <a:t>»</a:t>
            </a:r>
            <a:r>
              <a:rPr lang="ru-RU" sz="2600" dirty="0" smtClean="0">
                <a:latin typeface="Muller Narrow Light" panose="00000400000000000000" pitchFamily="50" charset="-52"/>
              </a:rPr>
              <a:t> </a:t>
            </a:r>
            <a:endParaRPr lang="ru-RU" sz="2600" dirty="0">
              <a:latin typeface="Muller Narrow Light" panose="00000400000000000000" pitchFamily="50" charset="-52"/>
            </a:endParaRPr>
          </a:p>
        </p:txBody>
      </p:sp>
      <p:sp>
        <p:nvSpPr>
          <p:cNvPr id="51" name="Номер слайда 1">
            <a:extLst>
              <a:ext uri="{FF2B5EF4-FFF2-40B4-BE49-F238E27FC236}">
                <a16:creationId xmlns:a16="http://schemas.microsoft.com/office/drawing/2014/main" xmlns="" id="{3ABE8DD8-385B-4AEA-B665-94E17248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219" y="6572638"/>
            <a:ext cx="2764673" cy="384794"/>
          </a:xfrm>
        </p:spPr>
        <p:txBody>
          <a:bodyPr/>
          <a:lstStyle/>
          <a:p>
            <a:pPr defTabSz="458983">
              <a:defRPr/>
            </a:pPr>
            <a:fld id="{8AEA689C-0428-2041-A422-96CC7CA87939}" type="slidenum">
              <a:rPr lang="ru-RU" sz="1200">
                <a:solidFill>
                  <a:prstClr val="black">
                    <a:tint val="75000"/>
                  </a:prstClr>
                </a:solidFill>
                <a:latin typeface="Muller Narrow Light" panose="00000400000000000000" pitchFamily="50" charset="-52"/>
              </a:rPr>
              <a:pPr defTabSz="458983">
                <a:defRPr/>
              </a:pPr>
              <a:t>5</a:t>
            </a:fld>
            <a:endParaRPr lang="ru-RU" sz="1200" dirty="0">
              <a:solidFill>
                <a:prstClr val="black">
                  <a:tint val="75000"/>
                </a:prstClr>
              </a:solidFill>
              <a:latin typeface="Muller Narrow Light" panose="00000400000000000000" pitchFamily="50" charset="-52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C366B50E-A1CB-454C-A313-D4630C3E063B}"/>
              </a:ext>
            </a:extLst>
          </p:cNvPr>
          <p:cNvGrpSpPr/>
          <p:nvPr/>
        </p:nvGrpSpPr>
        <p:grpSpPr>
          <a:xfrm>
            <a:off x="219679" y="2351984"/>
            <a:ext cx="3798300" cy="4153442"/>
            <a:chOff x="219679" y="2357055"/>
            <a:chExt cx="3798300" cy="4153442"/>
          </a:xfrm>
        </p:grpSpPr>
        <p:sp>
          <p:nvSpPr>
            <p:cNvPr id="29" name="Скругленный прямоугольник 14">
              <a:extLst>
                <a:ext uri="{FF2B5EF4-FFF2-40B4-BE49-F238E27FC236}">
                  <a16:creationId xmlns:a16="http://schemas.microsoft.com/office/drawing/2014/main" xmlns="" id="{582108B0-5D67-4034-8D1F-F126063E34E3}"/>
                </a:ext>
              </a:extLst>
            </p:cNvPr>
            <p:cNvSpPr/>
            <p:nvPr/>
          </p:nvSpPr>
          <p:spPr>
            <a:xfrm>
              <a:off x="219679" y="2357055"/>
              <a:ext cx="3798300" cy="4153442"/>
            </a:xfrm>
            <a:prstGeom prst="roundRect">
              <a:avLst>
                <a:gd name="adj" fmla="val 2156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xmlns="" id="{90C8D001-2C3C-4C4F-8C54-437A4EE62429}"/>
                </a:ext>
              </a:extLst>
            </p:cNvPr>
            <p:cNvSpPr/>
            <p:nvPr/>
          </p:nvSpPr>
          <p:spPr>
            <a:xfrm>
              <a:off x="219679" y="2832107"/>
              <a:ext cx="3737786" cy="212365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458983">
                <a:defRPr/>
              </a:pPr>
              <a:r>
                <a:rPr lang="ru-RU" sz="22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ОСУЩЕСТВЛЕНИЕ КОНТРОЛЯ ЗА ИСПОЛНЕНИЕМ БЮДЖЕТНОГО ЗАКОНОДАТЕЛЬСТВА РФ</a:t>
              </a:r>
              <a:endParaRPr lang="ru-RU" sz="2200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942B46BA-D3EF-4B00-9093-D64A7338C370}"/>
              </a:ext>
            </a:extLst>
          </p:cNvPr>
          <p:cNvGrpSpPr/>
          <p:nvPr/>
        </p:nvGrpSpPr>
        <p:grpSpPr>
          <a:xfrm>
            <a:off x="8092115" y="2351984"/>
            <a:ext cx="3853509" cy="4148371"/>
            <a:chOff x="8092115" y="2351984"/>
            <a:chExt cx="3853509" cy="4148371"/>
          </a:xfrm>
        </p:grpSpPr>
        <p:sp>
          <p:nvSpPr>
            <p:cNvPr id="27" name="Скругленный прямоугольник 14">
              <a:extLst>
                <a:ext uri="{FF2B5EF4-FFF2-40B4-BE49-F238E27FC236}">
                  <a16:creationId xmlns:a16="http://schemas.microsoft.com/office/drawing/2014/main" xmlns="" id="{EAFED42E-41A8-4890-A443-C1D1B770D5B2}"/>
                </a:ext>
              </a:extLst>
            </p:cNvPr>
            <p:cNvSpPr/>
            <p:nvPr/>
          </p:nvSpPr>
          <p:spPr>
            <a:xfrm>
              <a:off x="8147324" y="2351984"/>
              <a:ext cx="3798300" cy="4148371"/>
            </a:xfrm>
            <a:prstGeom prst="roundRect">
              <a:avLst>
                <a:gd name="adj" fmla="val 3082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xmlns="" id="{FB7AB016-1614-4069-BF51-239423C21F8B}"/>
                </a:ext>
              </a:extLst>
            </p:cNvPr>
            <p:cNvSpPr/>
            <p:nvPr/>
          </p:nvSpPr>
          <p:spPr>
            <a:xfrm>
              <a:off x="8092115" y="2503871"/>
              <a:ext cx="3812108" cy="246221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ru-RU" sz="22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КОНТРОЛЬНЫЕ МЕРОПРИЯТИЯ ОСУЩЕСТВЛЯЮТСЯ ПУТЕМ ПРОВЕДЕНИЯ ПЛАНОВЫХ И ВНЕПЛАНОВЫХ ПРОВЕРОК</a:t>
              </a:r>
              <a:endParaRPr lang="ru-RU" sz="2200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940000B4-9A90-4F89-9101-88C85FAD7E7A}"/>
              </a:ext>
            </a:extLst>
          </p:cNvPr>
          <p:cNvGrpSpPr/>
          <p:nvPr/>
        </p:nvGrpSpPr>
        <p:grpSpPr>
          <a:xfrm>
            <a:off x="4184244" y="2118192"/>
            <a:ext cx="3798380" cy="4470790"/>
            <a:chOff x="4206513" y="2118192"/>
            <a:chExt cx="3798380" cy="4470790"/>
          </a:xfrm>
        </p:grpSpPr>
        <p:sp>
          <p:nvSpPr>
            <p:cNvPr id="28" name="Скругленный прямоугольник 14">
              <a:extLst>
                <a:ext uri="{FF2B5EF4-FFF2-40B4-BE49-F238E27FC236}">
                  <a16:creationId xmlns:a16="http://schemas.microsoft.com/office/drawing/2014/main" xmlns="" id="{4E13A2F1-7006-4C31-AA0C-047FF49E560B}"/>
                </a:ext>
              </a:extLst>
            </p:cNvPr>
            <p:cNvSpPr/>
            <p:nvPr/>
          </p:nvSpPr>
          <p:spPr>
            <a:xfrm>
              <a:off x="4206513" y="2357055"/>
              <a:ext cx="3798380" cy="4143300"/>
            </a:xfrm>
            <a:prstGeom prst="roundRect">
              <a:avLst>
                <a:gd name="adj" fmla="val 3195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xmlns="" id="{E7B417C1-EB24-4F8F-825B-5AAAA59802BA}"/>
                </a:ext>
              </a:extLst>
            </p:cNvPr>
            <p:cNvSpPr/>
            <p:nvPr/>
          </p:nvSpPr>
          <p:spPr>
            <a:xfrm>
              <a:off x="4309261" y="2495554"/>
              <a:ext cx="3668810" cy="409342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458983">
                <a:defRPr/>
              </a:pPr>
              <a:r>
                <a:rPr lang="ru-RU" sz="2200" b="1" dirty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ОСУЩЕСТВЛЕНИЕ КОНТРОЛЯ ЗА ИСПОЛНЕНИЕМ </a:t>
              </a:r>
              <a:r>
                <a:rPr lang="ru-RU" sz="22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ЗАКОНОДАТЕЛЬСТВА </a:t>
              </a:r>
              <a:r>
                <a:rPr lang="ru-RU" sz="2200" b="1" dirty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РФ</a:t>
              </a:r>
            </a:p>
            <a:p>
              <a:pPr algn="ctr" defTabSz="458983">
                <a:defRPr/>
              </a:pPr>
              <a:r>
                <a:rPr lang="ru-RU" sz="22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В СФЕРЕ ЗАКУПОК ТОВАРОВ, РАБОТ, УСЛУГ ДЛЯ ГОСУДАРСТВЕННЫХ И МУНИЦИПАЛЬНЫХ НУЖД</a:t>
              </a:r>
              <a:endParaRPr lang="ru-RU" sz="2200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  <a:p>
              <a:pPr algn="ctr" defTabSz="458983">
                <a:defRPr/>
              </a:pPr>
              <a:endParaRPr lang="ru-RU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  <p:sp>
          <p:nvSpPr>
            <p:cNvPr id="88" name="Треугольник 4">
              <a:extLst>
                <a:ext uri="{FF2B5EF4-FFF2-40B4-BE49-F238E27FC236}">
                  <a16:creationId xmlns:a16="http://schemas.microsoft.com/office/drawing/2014/main" xmlns="" id="{35DD9096-9478-4C7B-BD15-01E6DF77CF3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6046308" y="2118192"/>
              <a:ext cx="162000" cy="108000"/>
            </a:xfrm>
            <a:prstGeom prst="triangle">
              <a:avLst/>
            </a:prstGeom>
            <a:solidFill>
              <a:srgbClr val="0082C8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3" name="Треугольник 4">
            <a:extLst>
              <a:ext uri="{FF2B5EF4-FFF2-40B4-BE49-F238E27FC236}">
                <a16:creationId xmlns:a16="http://schemas.microsoft.com/office/drawing/2014/main" xmlns="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1986738" y="2118192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Треугольник 4">
            <a:extLst>
              <a:ext uri="{FF2B5EF4-FFF2-40B4-BE49-F238E27FC236}">
                <a16:creationId xmlns:a16="http://schemas.microsoft.com/office/drawing/2014/main" xmlns="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10038426" y="2127097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5" name="Рисунок 74">
            <a:extLst>
              <a:ext uri="{FF2B5EF4-FFF2-40B4-BE49-F238E27FC236}">
                <a16:creationId xmlns:a16="http://schemas.microsoft.com/office/drawing/2014/main" xmlns="" id="{DA082C74-5977-CF44-9629-E456B1E1D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1574" y="5471263"/>
            <a:ext cx="535701" cy="612230"/>
          </a:xfrm>
          <a:prstGeom prst="rect">
            <a:avLst/>
          </a:prstGeom>
        </p:spPr>
      </p:pic>
      <p:pic>
        <p:nvPicPr>
          <p:cNvPr id="81" name="Рисунок 80">
            <a:extLst>
              <a:ext uri="{FF2B5EF4-FFF2-40B4-BE49-F238E27FC236}">
                <a16:creationId xmlns="" xmlns:a16="http://schemas.microsoft.com/office/drawing/2014/main" id="{B11A9B1F-03B3-0242-AFBC-E8D13C80A0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3261" y="5333794"/>
            <a:ext cx="663245" cy="66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89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-1284" y="849615"/>
            <a:ext cx="12236928" cy="618423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0" y="2419"/>
            <a:ext cx="1162102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Muller Narrow Light" pitchFamily="2" charset="0"/>
              </a:rPr>
              <a:t>О ВЫПОЛНЕНИИ ЦЕЛЕВЫХ ПОКАЗАТЕЛЕЙ ГОСУДАРСТВЕННОЙ ПРОГРАММЫ В 2019 ГОДУ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96234" y="6855692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t>6</a:t>
            </a:fld>
            <a:endParaRPr lang="ru-RU" dirty="0"/>
          </a:p>
        </p:txBody>
      </p:sp>
      <p:grpSp>
        <p:nvGrpSpPr>
          <p:cNvPr id="40" name="Группа 39"/>
          <p:cNvGrpSpPr/>
          <p:nvPr/>
        </p:nvGrpSpPr>
        <p:grpSpPr>
          <a:xfrm>
            <a:off x="196949" y="1357523"/>
            <a:ext cx="12330854" cy="5575005"/>
            <a:chOff x="3006290" y="2311372"/>
            <a:chExt cx="7735802" cy="6062111"/>
          </a:xfrm>
        </p:grpSpPr>
        <p:sp>
          <p:nvSpPr>
            <p:cNvPr id="75" name="Скругленный прямоугольник 74"/>
            <p:cNvSpPr/>
            <p:nvPr/>
          </p:nvSpPr>
          <p:spPr>
            <a:xfrm>
              <a:off x="3006290" y="2311372"/>
              <a:ext cx="7457474" cy="6062111"/>
            </a:xfrm>
            <a:prstGeom prst="roundRect">
              <a:avLst>
                <a:gd name="adj" fmla="val 2528"/>
              </a:avLst>
            </a:prstGeom>
            <a:solidFill>
              <a:schemeClr val="bg1"/>
            </a:solidFill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094655" y="7855650"/>
              <a:ext cx="1172329" cy="3346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latin typeface="Muller Narrow ExtraBold" pitchFamily="50" charset="-52"/>
                </a:rPr>
                <a:t>0</a:t>
              </a:r>
              <a:endParaRPr lang="ru-RU" sz="1400" dirty="0">
                <a:latin typeface="Muller Narrow ExtraBold" pitchFamily="50" charset="-52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017869" y="3150976"/>
              <a:ext cx="4252083" cy="568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82C8"/>
                  </a:solidFill>
                  <a:latin typeface="Muller Narrow Light" pitchFamily="50" charset="-52"/>
                </a:rPr>
                <a:t>Доля исполненных (рассмотренных) предписаний и представлений, выданных по результатам </a:t>
              </a:r>
              <a:r>
                <a:rPr lang="ru-RU" sz="1400" b="1" dirty="0" smtClean="0">
                  <a:solidFill>
                    <a:srgbClr val="0082C8"/>
                  </a:solidFill>
                  <a:latin typeface="Muller Narrow Light" pitchFamily="50" charset="-52"/>
                </a:rPr>
                <a:t>контрольных мероприятий, % </a:t>
              </a:r>
              <a:endParaRPr lang="ru-RU" sz="1400" b="1" dirty="0">
                <a:solidFill>
                  <a:srgbClr val="0082C8"/>
                </a:solidFill>
                <a:latin typeface="Muller Narrow Light" pitchFamily="50" charset="-52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456621" y="2999322"/>
              <a:ext cx="3258474" cy="320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1200" b="1" dirty="0">
                <a:solidFill>
                  <a:schemeClr val="accent5"/>
                </a:solidFill>
                <a:latin typeface="Muller Narrow Light" pitchFamily="50" charset="-52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8016902" y="3257294"/>
              <a:ext cx="1319322" cy="356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latin typeface="Muller Narrow ExtraBold" pitchFamily="50" charset="-52"/>
                </a:rPr>
                <a:t>96,5</a:t>
              </a:r>
              <a:endParaRPr lang="ru-RU" sz="1400" dirty="0">
                <a:latin typeface="Muller Narrow ExtraBold" pitchFamily="50" charset="-52"/>
              </a:endParaRPr>
            </a:p>
          </p:txBody>
        </p:sp>
        <p:cxnSp>
          <p:nvCxnSpPr>
            <p:cNvPr id="101" name="Прямая соединительная линия 100"/>
            <p:cNvCxnSpPr/>
            <p:nvPr/>
          </p:nvCxnSpPr>
          <p:spPr>
            <a:xfrm>
              <a:off x="3024894" y="3719912"/>
              <a:ext cx="7148329" cy="0"/>
            </a:xfrm>
            <a:prstGeom prst="line">
              <a:avLst/>
            </a:prstGeom>
            <a:ln w="19050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9487623" y="7855650"/>
              <a:ext cx="1254469" cy="3346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latin typeface="Muller Narrow ExtraBold" pitchFamily="50" charset="-52"/>
                </a:rPr>
                <a:t>0</a:t>
              </a:r>
              <a:endParaRPr lang="ru-RU" sz="1400" dirty="0">
                <a:latin typeface="Muller Narrow Light" pitchFamily="50" charset="-52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302645" y="3257295"/>
              <a:ext cx="1216795" cy="3562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latin typeface="Muller Narrow ExtraBold" pitchFamily="50" charset="-52"/>
                </a:rPr>
                <a:t>96,4</a:t>
              </a:r>
              <a:endParaRPr lang="ru-RU" sz="1400" dirty="0">
                <a:latin typeface="Muller Narrow ExtraBold" pitchFamily="50" charset="-52"/>
              </a:endParaRPr>
            </a:p>
          </p:txBody>
        </p:sp>
      </p:grpSp>
      <p:sp>
        <p:nvSpPr>
          <p:cNvPr id="102" name="Прямоугольник 101"/>
          <p:cNvSpPr/>
          <p:nvPr/>
        </p:nvSpPr>
        <p:spPr>
          <a:xfrm>
            <a:off x="3568399" y="4917387"/>
            <a:ext cx="6719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903,9</a:t>
            </a:r>
            <a:endParaRPr lang="ru-RU" sz="1600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7479816" y="4065583"/>
            <a:ext cx="6751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1 63,8</a:t>
            </a:r>
            <a:endParaRPr lang="ru-RU" sz="1600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7612994" y="4901729"/>
            <a:ext cx="4443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6,5</a:t>
            </a:r>
            <a:endParaRPr lang="ru-RU" sz="1600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6575825" y="764354"/>
            <a:ext cx="5389634" cy="597477"/>
            <a:chOff x="2603046" y="7079219"/>
            <a:chExt cx="4226637" cy="597477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2603046" y="7093886"/>
              <a:ext cx="736388" cy="369332"/>
            </a:xfrm>
            <a:prstGeom prst="rect">
              <a:avLst/>
            </a:prstGeom>
            <a:solidFill>
              <a:srgbClr val="0082C8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>
                  <a:solidFill>
                    <a:schemeClr val="bg1"/>
                  </a:solidFill>
                  <a:latin typeface="Muller Narrow ExtraBold" pitchFamily="50" charset="-52"/>
                </a:rPr>
                <a:t>2014</a:t>
              </a: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3197102" y="7297336"/>
              <a:ext cx="736389" cy="369332"/>
            </a:xfrm>
            <a:prstGeom prst="rect">
              <a:avLst/>
            </a:prstGeom>
            <a:solidFill>
              <a:srgbClr val="0082C8"/>
            </a:solidFill>
            <a:ln>
              <a:solidFill>
                <a:srgbClr val="0082C8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>
                  <a:solidFill>
                    <a:schemeClr val="bg1"/>
                  </a:solidFill>
                  <a:latin typeface="Muller Narrow ExtraBold" pitchFamily="50" charset="-52"/>
                </a:rPr>
                <a:t>2015</a:t>
              </a: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3793975" y="7082594"/>
              <a:ext cx="736389" cy="369332"/>
            </a:xfrm>
            <a:prstGeom prst="rect">
              <a:avLst/>
            </a:prstGeom>
            <a:solidFill>
              <a:srgbClr val="0082C8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>
                  <a:solidFill>
                    <a:schemeClr val="bg1"/>
                  </a:solidFill>
                  <a:latin typeface="Muller Narrow ExtraBold" pitchFamily="50" charset="-52"/>
                </a:rPr>
                <a:t>2016</a:t>
              </a: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4354382" y="7297337"/>
              <a:ext cx="736389" cy="369332"/>
            </a:xfrm>
            <a:prstGeom prst="rect">
              <a:avLst/>
            </a:prstGeom>
            <a:solidFill>
              <a:srgbClr val="0082C8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>
                  <a:solidFill>
                    <a:schemeClr val="bg1"/>
                  </a:solidFill>
                  <a:latin typeface="Muller Narrow ExtraBold" pitchFamily="50" charset="-52"/>
                </a:rPr>
                <a:t>2017</a:t>
              </a: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4937375" y="7082593"/>
              <a:ext cx="736389" cy="369332"/>
            </a:xfrm>
            <a:prstGeom prst="rect">
              <a:avLst/>
            </a:prstGeom>
            <a:solidFill>
              <a:srgbClr val="0082C8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>
                  <a:solidFill>
                    <a:schemeClr val="bg1"/>
                  </a:solidFill>
                  <a:latin typeface="Muller Narrow ExtraBold" pitchFamily="50" charset="-52"/>
                </a:rPr>
                <a:t>2018</a:t>
              </a: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5536364" y="7307364"/>
              <a:ext cx="736389" cy="369332"/>
            </a:xfrm>
            <a:prstGeom prst="rect">
              <a:avLst/>
            </a:prstGeom>
            <a:solidFill>
              <a:srgbClr val="F05A28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>
                  <a:solidFill>
                    <a:schemeClr val="bg1"/>
                  </a:solidFill>
                  <a:latin typeface="Muller Narrow ExtraBold" pitchFamily="50" charset="-52"/>
                </a:rPr>
                <a:t>2019</a:t>
              </a: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6093294" y="7079219"/>
              <a:ext cx="736389" cy="369332"/>
            </a:xfrm>
            <a:prstGeom prst="rect">
              <a:avLst/>
            </a:prstGeom>
            <a:solidFill>
              <a:srgbClr val="0082C8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>
                  <a:solidFill>
                    <a:schemeClr val="bg1"/>
                  </a:solidFill>
                  <a:latin typeface="Muller Narrow ExtraBold" pitchFamily="50" charset="-52"/>
                </a:rPr>
                <a:t>2020</a:t>
              </a:r>
            </a:p>
          </p:txBody>
        </p:sp>
      </p:grpSp>
      <p:sp>
        <p:nvSpPr>
          <p:cNvPr id="78" name="TextBox 111"/>
          <p:cNvSpPr txBox="1"/>
          <p:nvPr/>
        </p:nvSpPr>
        <p:spPr>
          <a:xfrm>
            <a:off x="1019263" y="925461"/>
            <a:ext cx="3426128" cy="400110"/>
          </a:xfrm>
          <a:prstGeom prst="rect">
            <a:avLst/>
          </a:prstGeom>
          <a:noFill/>
          <a:ln>
            <a:solidFill>
              <a:srgbClr val="0082C8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rgbClr val="0082C8"/>
                </a:solidFill>
                <a:latin typeface="Muller Narrow ExtraBold" pitchFamily="50" charset="-52"/>
              </a:rPr>
              <a:t>СРОКИ РЕАЛИЗАЦИИ:</a:t>
            </a:r>
            <a:endParaRPr lang="ru-RU" sz="20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196070" y="1436110"/>
            <a:ext cx="1501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82C8"/>
                </a:solidFill>
                <a:latin typeface="Muller Narrow ExtraBold" pitchFamily="50" charset="-52"/>
              </a:rPr>
              <a:t>Факт 2018</a:t>
            </a:r>
            <a:endParaRPr lang="ru-RU" sz="16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450593" y="1425324"/>
            <a:ext cx="1407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82C8"/>
                </a:solidFill>
                <a:latin typeface="Muller Narrow ExtraBold" pitchFamily="50" charset="-52"/>
              </a:rPr>
              <a:t>План 2019</a:t>
            </a:r>
            <a:endParaRPr lang="ru-RU" sz="16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9647478" y="1425324"/>
            <a:ext cx="1407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F05A28"/>
                </a:solidFill>
                <a:latin typeface="Muller Narrow ExtraBold" pitchFamily="50" charset="-52"/>
              </a:rPr>
              <a:t>Факт 2019</a:t>
            </a:r>
            <a:endParaRPr lang="ru-RU" sz="1600" dirty="0">
              <a:solidFill>
                <a:srgbClr val="F05A28"/>
              </a:solidFill>
              <a:latin typeface="Muller Narrow ExtraBold" pitchFamily="50" charset="-52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0824451" y="1425324"/>
            <a:ext cx="1407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82C8"/>
                </a:solidFill>
                <a:latin typeface="Muller Narrow ExtraBold" pitchFamily="50" charset="-52"/>
              </a:rPr>
              <a:t>План 2020</a:t>
            </a:r>
            <a:endParaRPr lang="ru-RU" sz="16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283718" y="6436711"/>
            <a:ext cx="1587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Muller Narrow ExtraBold" pitchFamily="50" charset="-52"/>
              </a:rPr>
              <a:t>0</a:t>
            </a:r>
            <a:endParaRPr lang="ru-RU" sz="1400" dirty="0">
              <a:latin typeface="Muller Narrow ExtraBold" pitchFamily="50" charset="-52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9617751" y="2227438"/>
            <a:ext cx="1587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Muller Narrow ExtraBold" pitchFamily="50" charset="-52"/>
              </a:rPr>
              <a:t>1</a:t>
            </a:r>
            <a:r>
              <a:rPr lang="ru-RU" sz="1400" dirty="0" smtClean="0">
                <a:latin typeface="Muller Narrow ExtraBold" pitchFamily="50" charset="-52"/>
              </a:rPr>
              <a:t>00</a:t>
            </a:r>
            <a:endParaRPr lang="ru-RU" sz="1400" dirty="0">
              <a:latin typeface="Muller Narrow ExtraBold" pitchFamily="50" charset="-52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9601049" y="6436711"/>
            <a:ext cx="1587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Muller Narrow ExtraBold" pitchFamily="50" charset="-52"/>
              </a:rPr>
              <a:t>0</a:t>
            </a:r>
            <a:endParaRPr lang="ru-RU" sz="1400" dirty="0">
              <a:latin typeface="Muller Narrow ExtraBold" pitchFamily="50" charset="-52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0699372" y="2243738"/>
            <a:ext cx="1587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Muller Narrow ExtraBold" pitchFamily="50" charset="-52"/>
              </a:rPr>
              <a:t>96,5</a:t>
            </a:r>
            <a:endParaRPr lang="ru-RU" sz="1400" dirty="0">
              <a:latin typeface="Muller Narrow ExtraBold" pitchFamily="50" charset="-52"/>
            </a:endParaRPr>
          </a:p>
        </p:txBody>
      </p:sp>
      <p:cxnSp>
        <p:nvCxnSpPr>
          <p:cNvPr id="113" name="Прямая соединительная линия 112"/>
          <p:cNvCxnSpPr/>
          <p:nvPr/>
        </p:nvCxnSpPr>
        <p:spPr>
          <a:xfrm>
            <a:off x="376721" y="3766621"/>
            <a:ext cx="11395069" cy="0"/>
          </a:xfrm>
          <a:prstGeom prst="line">
            <a:avLst/>
          </a:prstGeom>
          <a:ln w="1905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15406" y="2635779"/>
            <a:ext cx="698066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F05A28"/>
                </a:solidFill>
                <a:latin typeface="Muller Narrow Light" pitchFamily="50" charset="-52"/>
              </a:rPr>
              <a:t>Отношение количества главных администраторов средств областного бюджета, в отношении которых осуществлен внутренний государственный финансовый контроль, к общему количеству главных администраторов средств областного бюджета, являющихся объектами внутреннего государственного финансового </a:t>
            </a:r>
            <a:r>
              <a:rPr lang="ru-RU" sz="1400" b="1" dirty="0" smtClean="0">
                <a:solidFill>
                  <a:srgbClr val="F05A28"/>
                </a:solidFill>
                <a:latin typeface="Muller Narrow Light" pitchFamily="50" charset="-52"/>
              </a:rPr>
              <a:t>контроля, %</a:t>
            </a:r>
            <a:endParaRPr lang="ru-RU" sz="1400" b="1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822" y="3757127"/>
            <a:ext cx="685250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sz="1400" b="1" dirty="0">
                <a:solidFill>
                  <a:srgbClr val="0082C8"/>
                </a:solidFill>
                <a:latin typeface="Muller Narrow Light" pitchFamily="50" charset="-52"/>
              </a:rPr>
              <a:t>Соотношение количества контрольных мероприятий, признанных незаконными в судебном порядке, и общего количества контрольных </a:t>
            </a:r>
            <a:r>
              <a:rPr lang="ru-RU" sz="1400" b="1" dirty="0" smtClean="0">
                <a:solidFill>
                  <a:srgbClr val="0082C8"/>
                </a:solidFill>
                <a:latin typeface="Muller Narrow Light" pitchFamily="50" charset="-52"/>
              </a:rPr>
              <a:t>мероприятий, %</a:t>
            </a:r>
            <a:endParaRPr lang="ru-RU" sz="1400" b="1" dirty="0">
              <a:solidFill>
                <a:srgbClr val="0082C8"/>
              </a:solidFill>
              <a:latin typeface="Muller Narrow Light" pitchFamily="50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22" y="4397497"/>
            <a:ext cx="76100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sz="1400" b="1" dirty="0">
                <a:solidFill>
                  <a:srgbClr val="F05A28"/>
                </a:solidFill>
                <a:latin typeface="Muller Narrow Light" pitchFamily="50" charset="-52"/>
              </a:rPr>
              <a:t>Доля уплаченных административных штрафов от общей </a:t>
            </a:r>
            <a:r>
              <a:rPr lang="ru-RU" sz="1400" b="1" dirty="0" smtClean="0">
                <a:solidFill>
                  <a:srgbClr val="F05A28"/>
                </a:solidFill>
                <a:latin typeface="Muller Narrow Light" pitchFamily="50" charset="-52"/>
              </a:rPr>
              <a:t>суммы административных </a:t>
            </a:r>
            <a:r>
              <a:rPr lang="ru-RU" sz="1400" b="1" dirty="0">
                <a:solidFill>
                  <a:srgbClr val="F05A28"/>
                </a:solidFill>
                <a:latin typeface="Muller Narrow Light" pitchFamily="50" charset="-52"/>
              </a:rPr>
              <a:t>штрафов, наложенных на должностных и юридических </a:t>
            </a:r>
            <a:r>
              <a:rPr lang="ru-RU" sz="1400" b="1" dirty="0" smtClean="0">
                <a:solidFill>
                  <a:srgbClr val="F05A28"/>
                </a:solidFill>
                <a:latin typeface="Muller Narrow Light" pitchFamily="50" charset="-52"/>
              </a:rPr>
              <a:t>лиц, %</a:t>
            </a:r>
            <a:endParaRPr lang="ru-RU" sz="1400" b="1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233271" y="3073776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Muller Narrow ExtraBold" pitchFamily="50" charset="-52"/>
              </a:rPr>
              <a:t>31</a:t>
            </a:r>
            <a:endParaRPr lang="ru-RU" sz="1400" dirty="0">
              <a:latin typeface="Muller Narrow ExtraBold" pitchFamily="50" charset="-52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403501" y="3079000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Muller Narrow ExtraBold" pitchFamily="50" charset="-52"/>
              </a:rPr>
              <a:t>31,5</a:t>
            </a:r>
            <a:endParaRPr lang="ru-RU" sz="1400" dirty="0">
              <a:latin typeface="Muller Narrow ExtraBold" pitchFamily="50" charset="-52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9582306" y="3079000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Muller Narrow ExtraBold" pitchFamily="50" charset="-52"/>
              </a:rPr>
              <a:t>32,1</a:t>
            </a:r>
            <a:endParaRPr lang="ru-RU" sz="1400" dirty="0">
              <a:latin typeface="Muller Narrow ExtraBold" pitchFamily="50" charset="-52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0673802" y="3053490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Muller Narrow ExtraBold" pitchFamily="50" charset="-52"/>
              </a:rPr>
              <a:t>32</a:t>
            </a:r>
            <a:endParaRPr lang="ru-RU" sz="1400" dirty="0">
              <a:latin typeface="Muller Narrow ExtraBold" pitchFamily="50" charset="-52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0703918" y="3905518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Muller Narrow ExtraBold" pitchFamily="50" charset="-52"/>
              </a:rPr>
              <a:t>0</a:t>
            </a:r>
            <a:endParaRPr lang="ru-RU" sz="1400" dirty="0">
              <a:latin typeface="Muller Narrow ExtraBold" pitchFamily="50" charset="-52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283718" y="3916394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Muller Narrow ExtraBold" pitchFamily="50" charset="-52"/>
              </a:rPr>
              <a:t>0</a:t>
            </a:r>
            <a:endParaRPr lang="ru-RU" sz="1400" dirty="0">
              <a:latin typeface="Muller Narrow ExtraBold" pitchFamily="50" charset="-52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8406520" y="3923623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Muller Narrow ExtraBold" pitchFamily="50" charset="-52"/>
              </a:rPr>
              <a:t>0</a:t>
            </a:r>
            <a:endParaRPr lang="ru-RU" sz="1400" dirty="0">
              <a:latin typeface="Muller Narrow ExtraBold" pitchFamily="50" charset="-52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9617751" y="3911694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Muller Narrow ExtraBold" pitchFamily="50" charset="-52"/>
              </a:rPr>
              <a:t>0</a:t>
            </a:r>
            <a:endParaRPr lang="ru-RU" sz="1400" dirty="0">
              <a:latin typeface="Muller Narrow ExtraBold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5406" y="5086664"/>
            <a:ext cx="6432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sz="1400" b="1" dirty="0">
                <a:solidFill>
                  <a:srgbClr val="0082C8"/>
                </a:solidFill>
                <a:latin typeface="Muller Narrow Light" pitchFamily="50" charset="-52"/>
              </a:rPr>
              <a:t>Доля реализованных предписаний об устранении выявленных нарушений в сфере закупок, %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10703918" y="5756537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Muller Narrow ExtraBold" pitchFamily="50" charset="-52"/>
              </a:rPr>
              <a:t>17</a:t>
            </a:r>
            <a:endParaRPr lang="ru-RU" sz="1400" dirty="0">
              <a:latin typeface="Muller Narrow ExtraBold" pitchFamily="50" charset="-52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196070" y="1763878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Muller Narrow ExtraBold" pitchFamily="50" charset="-52"/>
              </a:rPr>
              <a:t>7,1</a:t>
            </a:r>
            <a:endParaRPr lang="ru-RU" sz="1400" dirty="0">
              <a:latin typeface="Muller Narrow ExtraBold" pitchFamily="50" charset="-52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284319" y="5747395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Muller Narrow ExtraBold" pitchFamily="50" charset="-52"/>
              </a:rPr>
              <a:t>17</a:t>
            </a:r>
            <a:endParaRPr lang="ru-RU" sz="1400" dirty="0">
              <a:latin typeface="Muller Narrow ExtraBold" pitchFamily="50" charset="-52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9577404" y="5747395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Muller Narrow ExtraBold" pitchFamily="50" charset="-52"/>
              </a:rPr>
              <a:t>17</a:t>
            </a:r>
            <a:endParaRPr lang="ru-RU" sz="1400" dirty="0">
              <a:latin typeface="Muller Narrow ExtraBold" pitchFamily="50" charset="-52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8450593" y="5747395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Muller Narrow ExtraBold" pitchFamily="50" charset="-52"/>
              </a:rPr>
              <a:t>17</a:t>
            </a:r>
            <a:endParaRPr lang="ru-RU" sz="1400" dirty="0">
              <a:latin typeface="Muller Narrow ExtraBold" pitchFamily="50" charset="-52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9577405" y="1774664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Muller Narrow ExtraBold" pitchFamily="50" charset="-52"/>
              </a:rPr>
              <a:t>7,4</a:t>
            </a:r>
            <a:endParaRPr lang="ru-RU" sz="1400" dirty="0">
              <a:latin typeface="Muller Narrow ExtraBold" pitchFamily="50" charset="-52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0703918" y="1774664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Muller Narrow ExtraBold" pitchFamily="50" charset="-52"/>
              </a:rPr>
              <a:t>7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8411280" y="1763878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Muller Narrow ExtraBold" pitchFamily="50" charset="-52"/>
              </a:rPr>
              <a:t>7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7514837" y="6426766"/>
            <a:ext cx="264618" cy="279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 стрелкой 157"/>
          <p:cNvCxnSpPr/>
          <p:nvPr/>
        </p:nvCxnSpPr>
        <p:spPr>
          <a:xfrm rot="10800000">
            <a:off x="7435717" y="4606305"/>
            <a:ext cx="293226" cy="295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 стрелкой 161"/>
          <p:cNvCxnSpPr/>
          <p:nvPr/>
        </p:nvCxnSpPr>
        <p:spPr>
          <a:xfrm rot="10800000">
            <a:off x="7259469" y="1691874"/>
            <a:ext cx="293226" cy="295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 стрелкой 162"/>
          <p:cNvCxnSpPr/>
          <p:nvPr/>
        </p:nvCxnSpPr>
        <p:spPr>
          <a:xfrm rot="10800000">
            <a:off x="7318736" y="2298023"/>
            <a:ext cx="293226" cy="295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 стрелкой 164"/>
          <p:cNvCxnSpPr/>
          <p:nvPr/>
        </p:nvCxnSpPr>
        <p:spPr>
          <a:xfrm rot="10800000">
            <a:off x="7333341" y="3072842"/>
            <a:ext cx="293226" cy="295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 стрелкой 165"/>
          <p:cNvCxnSpPr/>
          <p:nvPr/>
        </p:nvCxnSpPr>
        <p:spPr>
          <a:xfrm>
            <a:off x="7406082" y="3941730"/>
            <a:ext cx="293226" cy="2715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7" name="Рисунок 166">
            <a:extLst>
              <a:ext uri="{FF2B5EF4-FFF2-40B4-BE49-F238E27FC236}">
                <a16:creationId xmlns="" xmlns:a16="http://schemas.microsoft.com/office/drawing/2014/main" id="{C67F30CE-47A8-4340-B8A4-E50CC2F51B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5357" y="785588"/>
            <a:ext cx="519544" cy="59376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92822" y="1614424"/>
            <a:ext cx="68525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sz="1400" b="1" dirty="0">
                <a:solidFill>
                  <a:srgbClr val="F05A28"/>
                </a:solidFill>
                <a:latin typeface="Muller Narrow Light" pitchFamily="50" charset="-52"/>
              </a:rPr>
              <a:t>Удельный вес объема проверенных средств в составе расходов бюджета, %</a:t>
            </a:r>
          </a:p>
        </p:txBody>
      </p:sp>
      <p:cxnSp>
        <p:nvCxnSpPr>
          <p:cNvPr id="98" name="Прямая соединительная линия 97"/>
          <p:cNvCxnSpPr/>
          <p:nvPr/>
        </p:nvCxnSpPr>
        <p:spPr>
          <a:xfrm>
            <a:off x="355684" y="4404137"/>
            <a:ext cx="11395069" cy="0"/>
          </a:xfrm>
          <a:prstGeom prst="line">
            <a:avLst/>
          </a:prstGeom>
          <a:ln w="1905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377367" y="2115642"/>
            <a:ext cx="11394423" cy="0"/>
          </a:xfrm>
          <a:prstGeom prst="line">
            <a:avLst/>
          </a:prstGeom>
          <a:ln w="1905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378012" y="5093882"/>
            <a:ext cx="11395069" cy="0"/>
          </a:xfrm>
          <a:prstGeom prst="line">
            <a:avLst/>
          </a:prstGeom>
          <a:ln w="1905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Прямоугольник 104"/>
          <p:cNvSpPr/>
          <p:nvPr/>
        </p:nvSpPr>
        <p:spPr>
          <a:xfrm>
            <a:off x="192822" y="5577171"/>
            <a:ext cx="69991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sz="1400" b="1" dirty="0">
                <a:solidFill>
                  <a:srgbClr val="F05A28"/>
                </a:solidFill>
                <a:latin typeface="Muller Narrow Light" pitchFamily="50" charset="-52"/>
              </a:rPr>
              <a:t>Количество соглашений о взаимодействии, заключенных с контролирующими органами муниципальных образований в сфере закупок, %</a:t>
            </a:r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>
            <a:off x="419645" y="5554800"/>
            <a:ext cx="11395069" cy="0"/>
          </a:xfrm>
          <a:prstGeom prst="line">
            <a:avLst/>
          </a:prstGeom>
          <a:ln w="1905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Прямоугольник 106"/>
          <p:cNvSpPr/>
          <p:nvPr/>
        </p:nvSpPr>
        <p:spPr>
          <a:xfrm>
            <a:off x="192822" y="6262933"/>
            <a:ext cx="740389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sz="1400" b="1" dirty="0">
                <a:solidFill>
                  <a:srgbClr val="0082C8"/>
                </a:solidFill>
                <a:latin typeface="Muller Narrow Light" pitchFamily="50" charset="-52"/>
              </a:rPr>
              <a:t>Соотношение количества отмененных в судебном порядке решений комиссии по контролю в сфере закупок, актов контрольных мероприятий в указанной сфере и общего количества решений и актов, %</a:t>
            </a: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376720" y="6262933"/>
            <a:ext cx="11395069" cy="0"/>
          </a:xfrm>
          <a:prstGeom prst="line">
            <a:avLst/>
          </a:prstGeom>
          <a:ln w="1905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10800000">
            <a:off x="7466381" y="5175122"/>
            <a:ext cx="293226" cy="295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rot="10800000">
            <a:off x="7479733" y="5747395"/>
            <a:ext cx="293226" cy="295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138007" y="4612477"/>
            <a:ext cx="1939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Muller Narrow ExtraBold" pitchFamily="50" charset="-52"/>
              </a:rPr>
              <a:t>96,9</a:t>
            </a:r>
            <a:endParaRPr lang="ru-RU" sz="1400" dirty="0">
              <a:latin typeface="Muller Narrow ExtraBold" pitchFamily="50" charset="-52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272354" y="4600124"/>
            <a:ext cx="1939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Muller Narrow ExtraBold" pitchFamily="50" charset="-52"/>
              </a:rPr>
              <a:t>97,0</a:t>
            </a:r>
            <a:endParaRPr lang="ru-RU" sz="1400" dirty="0">
              <a:latin typeface="Muller Narrow ExtraBold" pitchFamily="50" charset="-52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436595" y="4578158"/>
            <a:ext cx="1939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Muller Narrow ExtraBold" pitchFamily="50" charset="-52"/>
              </a:rPr>
              <a:t>98,2</a:t>
            </a:r>
            <a:endParaRPr lang="ru-RU" sz="1400" dirty="0">
              <a:latin typeface="Muller Narrow ExtraBold" pitchFamily="50" charset="-52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0528091" y="4570248"/>
            <a:ext cx="1939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Muller Narrow ExtraBold" pitchFamily="50" charset="-52"/>
              </a:rPr>
              <a:t>97</a:t>
            </a:r>
            <a:endParaRPr lang="ru-RU" sz="1400" dirty="0">
              <a:latin typeface="Muller Narrow ExtraBold" pitchFamily="50" charset="-52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312404" y="5183939"/>
            <a:ext cx="1587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Muller Narrow ExtraBold" pitchFamily="50" charset="-52"/>
              </a:rPr>
              <a:t>1</a:t>
            </a:r>
            <a:r>
              <a:rPr lang="ru-RU" sz="1400" dirty="0" smtClean="0">
                <a:latin typeface="Muller Narrow ExtraBold" pitchFamily="50" charset="-52"/>
              </a:rPr>
              <a:t>00</a:t>
            </a:r>
            <a:endParaRPr lang="ru-RU" sz="1400" dirty="0">
              <a:latin typeface="Muller Narrow ExtraBold" pitchFamily="50" charset="-52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448178" y="5191040"/>
            <a:ext cx="1587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Muller Narrow ExtraBold" pitchFamily="50" charset="-52"/>
              </a:rPr>
              <a:t>1</a:t>
            </a:r>
            <a:r>
              <a:rPr lang="ru-RU" sz="1400" dirty="0" smtClean="0">
                <a:latin typeface="Muller Narrow ExtraBold" pitchFamily="50" charset="-52"/>
              </a:rPr>
              <a:t>00</a:t>
            </a:r>
            <a:endParaRPr lang="ru-RU" sz="1400" dirty="0">
              <a:latin typeface="Muller Narrow ExtraBold" pitchFamily="50" charset="-52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9601050" y="5191039"/>
            <a:ext cx="1587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Muller Narrow ExtraBold" pitchFamily="50" charset="-52"/>
              </a:rPr>
              <a:t>1</a:t>
            </a:r>
            <a:r>
              <a:rPr lang="ru-RU" sz="1400" dirty="0" smtClean="0">
                <a:latin typeface="Muller Narrow ExtraBold" pitchFamily="50" charset="-52"/>
              </a:rPr>
              <a:t>00</a:t>
            </a:r>
            <a:endParaRPr lang="ru-RU" sz="1400" dirty="0">
              <a:latin typeface="Muller Narrow ExtraBold" pitchFamily="50" charset="-52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685682" y="5191038"/>
            <a:ext cx="1587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Muller Narrow ExtraBold" pitchFamily="50" charset="-52"/>
              </a:rPr>
              <a:t>1</a:t>
            </a:r>
            <a:r>
              <a:rPr lang="ru-RU" sz="1400" dirty="0" smtClean="0">
                <a:latin typeface="Muller Narrow ExtraBold" pitchFamily="50" charset="-52"/>
              </a:rPr>
              <a:t>00</a:t>
            </a:r>
            <a:endParaRPr lang="ru-RU" sz="1400" dirty="0">
              <a:latin typeface="Muller Narrow Extra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5111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98919A14-1B18-47D0-8568-64D16D0DC020}"/>
              </a:ext>
            </a:extLst>
          </p:cNvPr>
          <p:cNvSpPr/>
          <p:nvPr/>
        </p:nvSpPr>
        <p:spPr>
          <a:xfrm>
            <a:off x="86498" y="1225830"/>
            <a:ext cx="11976672" cy="557873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09253" y="6804561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z="1200" smtClean="0">
                <a:latin typeface="Muller Narrow Light"/>
              </a:rPr>
              <a:pPr/>
              <a:t>7</a:t>
            </a:fld>
            <a:endParaRPr lang="ru-RU" sz="1200" dirty="0">
              <a:latin typeface="Muller Narrow Light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CE916982-D574-43F2-AB06-6B72E707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349" y="235459"/>
            <a:ext cx="10556677" cy="883616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600" dirty="0" smtClean="0">
                <a:latin typeface="Muller Narrow Light" panose="00000400000000000000" pitchFamily="50" charset="-52"/>
              </a:rPr>
              <a:t>ИСТОРИЧЕСКАЯ СПРАВКА О КОМИТЕТЕ ГОСУДАРТСВЕННОГО И ФИНАНСОВОГО КОНТРОЛЯ МУРМАНСКОЙ ОБЛАСТИ </a:t>
            </a:r>
            <a:endParaRPr lang="ru-RU" sz="2600" dirty="0">
              <a:latin typeface="Muller Narrow Light" panose="00000400000000000000" pitchFamily="50" charset="-52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CB237D10-465D-40D8-AC53-29E8D45DB63A}"/>
              </a:ext>
            </a:extLst>
          </p:cNvPr>
          <p:cNvGrpSpPr/>
          <p:nvPr/>
        </p:nvGrpSpPr>
        <p:grpSpPr>
          <a:xfrm>
            <a:off x="5445284" y="1812079"/>
            <a:ext cx="6079782" cy="4654146"/>
            <a:chOff x="7040540" y="1925390"/>
            <a:chExt cx="4320000" cy="4304302"/>
          </a:xfrm>
        </p:grpSpPr>
        <p:sp>
          <p:nvSpPr>
            <p:cNvPr id="8" name="Скругленный прямоугольник 11">
              <a:extLst>
                <a:ext uri="{FF2B5EF4-FFF2-40B4-BE49-F238E27FC236}">
                  <a16:creationId xmlns:a16="http://schemas.microsoft.com/office/drawing/2014/main" xmlns="" id="{9EB9AF23-CFD5-44B3-A9EF-B3A9B67C81B8}"/>
                </a:ext>
              </a:extLst>
            </p:cNvPr>
            <p:cNvSpPr/>
            <p:nvPr/>
          </p:nvSpPr>
          <p:spPr>
            <a:xfrm>
              <a:off x="7040540" y="1925390"/>
              <a:ext cx="4320000" cy="4304302"/>
            </a:xfrm>
            <a:prstGeom prst="roundRect">
              <a:avLst>
                <a:gd name="adj" fmla="val 3659"/>
              </a:avLst>
            </a:prstGeom>
            <a:solidFill>
              <a:schemeClr val="bg1"/>
            </a:solidFill>
            <a:ln>
              <a:solidFill>
                <a:srgbClr val="F05A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63720" algn="just"/>
              <a:endParaRPr lang="ru-RU" sz="1600" dirty="0">
                <a:solidFill>
                  <a:schemeClr val="tx1"/>
                </a:solidFill>
                <a:latin typeface="Muller Narrow Light" panose="00000400000000000000" pitchFamily="50" charset="-52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EFAD1825-E136-4CBD-A1BC-61933FB10F01}"/>
                </a:ext>
              </a:extLst>
            </p:cNvPr>
            <p:cNvSpPr/>
            <p:nvPr/>
          </p:nvSpPr>
          <p:spPr>
            <a:xfrm>
              <a:off x="7076222" y="2099282"/>
              <a:ext cx="4248635" cy="39565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latin typeface="Muller Narrow Light"/>
                </a:rPr>
                <a:t>В соответствии с постановлением Правительства Мурманской области от 10.11.2010 № 506-ПП «О мерах по реализации постановления Губернатора Мурманской области от 22.10.2010 № 124-ПГ» проведена реорганизация Аппарата Правительства Мурманской области в форме выделения из его состава Комитета государственного и финансового контроля Мурманской области с соответствующим распределением функций между этими исполнительными органами государственной власти, а также передача Комитету:</a:t>
              </a:r>
            </a:p>
            <a:p>
              <a:r>
                <a:rPr lang="ru-RU" sz="1600" b="1" dirty="0">
                  <a:latin typeface="Muller Narrow Light"/>
                </a:rPr>
                <a:t>- функции Министерства экономического развития Мурманской области по вопросам контроля и координации бюджетных закупок;</a:t>
              </a:r>
            </a:p>
            <a:p>
              <a:r>
                <a:rPr lang="ru-RU" sz="1600" b="1" dirty="0">
                  <a:latin typeface="Muller Narrow Light"/>
                </a:rPr>
                <a:t>- функции Министерства финансов Мурманской области по вопросам последующего финансового контроля за исполнением областного бюджета.</a:t>
              </a:r>
            </a:p>
          </p:txBody>
        </p:sp>
      </p:grpSp>
      <p:sp>
        <p:nvSpPr>
          <p:cNvPr id="16" name="Объект 15"/>
          <p:cNvSpPr>
            <a:spLocks noGrp="1"/>
          </p:cNvSpPr>
          <p:nvPr>
            <p:ph idx="1"/>
          </p:nvPr>
        </p:nvSpPr>
        <p:spPr>
          <a:xfrm>
            <a:off x="558140" y="1562100"/>
            <a:ext cx="3681351" cy="3440578"/>
          </a:xfrm>
          <a:prstGeom prst="roundRect">
            <a:avLst>
              <a:gd name="adj" fmla="val 4689"/>
            </a:avLst>
          </a:prstGeom>
          <a:ln w="6350">
            <a:solidFill>
              <a:srgbClr val="0082C8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3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Постановлением Губернатора Мурманской области от 22.10.2010 </a:t>
            </a:r>
            <a:endParaRPr lang="ru-RU" sz="2300" dirty="0" smtClean="0">
              <a:solidFill>
                <a:schemeClr val="tx1"/>
              </a:solidFill>
              <a:latin typeface="Muller Narrow ExtraBold" panose="00000900000000000000" pitchFamily="50" charset="-5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3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№ </a:t>
            </a:r>
            <a:r>
              <a:rPr lang="ru-RU" sz="23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124-ПГ структура исполнительных органов государственной власти Мурманской области была дополнена Комитетом государственного и финансового контроля Мурманской области</a:t>
            </a:r>
            <a:r>
              <a:rPr lang="ru-RU" sz="23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.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80010" y="5165767"/>
            <a:ext cx="4164949" cy="15437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82C8"/>
                </a:solidFill>
                <a:latin typeface="Muller Narrow ExtraBold" pitchFamily="50" charset="-52"/>
              </a:rPr>
              <a:t>10 ФЕВРАЛЯ 2011 ГОДА КОМИТЕТ ГОСУДАРСТВЕННОГО И ФИНАНСОВОГО КОНТРОЛЯ БЫЛ ЗАРЕГИСТРИРОВАН В НАЛОГОЙ ИНСПЕКЦИИ Г. МУРМАНСКА В КАЧЕСТВЕ ЮРИДИЧЕСКОГО ЛИЦА</a:t>
            </a:r>
            <a:endParaRPr lang="ru-RU" sz="16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440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655152D-456C-5E4D-9F23-F91BF730ABA5}"/>
              </a:ext>
            </a:extLst>
          </p:cNvPr>
          <p:cNvSpPr/>
          <p:nvPr/>
        </p:nvSpPr>
        <p:spPr>
          <a:xfrm>
            <a:off x="0" y="2379541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05440C4-E74B-1944-B487-7211DD8801A7}"/>
              </a:ext>
            </a:extLst>
          </p:cNvPr>
          <p:cNvSpPr/>
          <p:nvPr/>
        </p:nvSpPr>
        <p:spPr>
          <a:xfrm>
            <a:off x="1574423" y="4159532"/>
            <a:ext cx="9108873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endParaRPr lang="ru-RU" sz="7199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54CF2CEC-0F33-400F-A9E1-044C183A227B}"/>
              </a:ext>
            </a:extLst>
          </p:cNvPr>
          <p:cNvSpPr/>
          <p:nvPr/>
        </p:nvSpPr>
        <p:spPr>
          <a:xfrm>
            <a:off x="992532" y="2947896"/>
            <a:ext cx="99208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Комитет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государственного и финансового контроля Мурманской 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области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Контактная информация: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Адрес: 183038, г. Мурманск, ул. Карла Маркса, д. 3,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Телефон: (815-2) 486-411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Факс: (815-2) 693-506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e-</a:t>
            </a:r>
            <a:r>
              <a:rPr lang="ru-RU" sz="2400" b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mail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: 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gosfincontrol@gov-murman.ru</a:t>
            </a:r>
          </a:p>
          <a:p>
            <a:endParaRPr lang="ru-RU" sz="2400" b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r>
              <a:rPr lang="en-US" sz="4800" i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#</a:t>
            </a:r>
            <a:r>
              <a:rPr lang="ru-RU" sz="4800" i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НаСевереЖить</a:t>
            </a:r>
            <a:endParaRPr lang="ru-RU" sz="4800" i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4653</TotalTime>
  <Words>812</Words>
  <Application>Microsoft Office PowerPoint</Application>
  <PresentationFormat>Произвольный</PresentationFormat>
  <Paragraphs>166</Paragraphs>
  <Slides>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Muller Narrow Bold</vt:lpstr>
      <vt:lpstr>Muller Narrow ExtraBold</vt:lpstr>
      <vt:lpstr>Muller Narrow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ИСТОРИЧЕСКАЯ СПРАВКА О КОМИТЕТЕ ГОСУДАРТСВЕННОГО И ФИНАНСОВОГО КОНТРОЛЯ МУРМАНСКОЙ ОБЛАСТИ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Романов Д.С.</cp:lastModifiedBy>
  <cp:revision>459</cp:revision>
  <cp:lastPrinted>2019-12-10T11:13:30Z</cp:lastPrinted>
  <dcterms:created xsi:type="dcterms:W3CDTF">2019-09-18T12:34:40Z</dcterms:created>
  <dcterms:modified xsi:type="dcterms:W3CDTF">2020-04-28T09:18:12Z</dcterms:modified>
</cp:coreProperties>
</file>