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98" r:id="rId3"/>
    <p:sldId id="265" r:id="rId4"/>
    <p:sldId id="299" r:id="rId5"/>
    <p:sldId id="300" r:id="rId6"/>
    <p:sldId id="303" r:id="rId7"/>
    <p:sldId id="301" r:id="rId8"/>
    <p:sldId id="258" r:id="rId9"/>
  </p:sldIdLst>
  <p:sldSz cx="12239625" cy="719931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13"/>
    <p:restoredTop sz="96797" autoAdjust="0"/>
  </p:normalViewPr>
  <p:slideViewPr>
    <p:cSldViewPr snapToGrid="0" snapToObjects="1">
      <p:cViewPr varScale="1">
        <p:scale>
          <a:sx n="67" d="100"/>
          <a:sy n="67" d="100"/>
        </p:scale>
        <p:origin x="912" y="66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98902563617907E-2"/>
          <c:y val="0.18737711972862972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640</c:v>
                </c:pt>
                <c:pt idx="1">
                  <c:v>660</c:v>
                </c:pt>
                <c:pt idx="2">
                  <c:v>686.3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818.5</c:v>
                </c:pt>
                <c:pt idx="1">
                  <c:v>881.3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100700024"/>
        <c:axId val="204398480"/>
      </c:barChart>
      <c:catAx>
        <c:axId val="100700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204398480"/>
        <c:crosses val="autoZero"/>
        <c:auto val="1"/>
        <c:lblAlgn val="ctr"/>
        <c:lblOffset val="100"/>
        <c:noMultiLvlLbl val="0"/>
      </c:catAx>
      <c:valAx>
        <c:axId val="204398480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00700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"/>
          <c:w val="0.93594735718879962"/>
          <c:h val="0.18079234757215412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1243013"/>
            <a:ext cx="57038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31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3297368" y="6181646"/>
            <a:ext cx="73342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12.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Исполнение за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2019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5956" y="974918"/>
            <a:ext cx="12065589" cy="6165801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81224"/>
            <a:ext cx="115093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44" y="1188749"/>
            <a:ext cx="1190690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1387122" y="616630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1387124" y="6291083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2879679" y="2368569"/>
            <a:ext cx="5781366" cy="938187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Muller Narrow ExtraBold" pitchFamily="50" charset="-52"/>
              </a:rPr>
              <a:t>Уварова Анна Владимировна</a:t>
            </a:r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27.12.2013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775-ПП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244" y="4115096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3295" y="6317857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87124" y="4141278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601964" y="3945187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7128933" y="5431058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5710849" y="4452577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5721394" y="6462083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Прямая соединительная линия 2049"/>
          <p:cNvCxnSpPr/>
          <p:nvPr/>
        </p:nvCxnSpPr>
        <p:spPr>
          <a:xfrm flipH="1">
            <a:off x="7128933" y="3306756"/>
            <a:ext cx="2612" cy="2124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единительная линия 2052"/>
          <p:cNvCxnSpPr/>
          <p:nvPr/>
        </p:nvCxnSpPr>
        <p:spPr>
          <a:xfrm flipV="1">
            <a:off x="7128933" y="4364271"/>
            <a:ext cx="473031" cy="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7601964" y="5008452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8705933" y="6441155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6197037" y="3306756"/>
            <a:ext cx="0" cy="3155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58075" y="5083244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6448043" y="4021339"/>
            <a:ext cx="571867" cy="613432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30860" y="975521"/>
            <a:ext cx="12240000" cy="63162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238902" y="33773"/>
            <a:ext cx="117271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СВЕДЕНИЯ О </a:t>
            </a:r>
            <a:r>
              <a:rPr lang="ru-RU" sz="26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600" dirty="0">
                <a:latin typeface="Muller Narrow Light" pitchFamily="2" charset="0"/>
              </a:rPr>
              <a:t>ПЛАН И ИСПОЛНЕНИЕ ЗА 2019 ГОД</a:t>
            </a:r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" y="5901592"/>
            <a:ext cx="785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194467" y="1038771"/>
            <a:ext cx="9604626" cy="2755307"/>
            <a:chOff x="353785" y="2084950"/>
            <a:chExt cx="669207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53785" y="2084950"/>
              <a:ext cx="6692075" cy="2982613"/>
              <a:chOff x="3022717" y="2322788"/>
              <a:chExt cx="6330336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022717" y="2322788"/>
                <a:ext cx="6330336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04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881,3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644512" y="4247759"/>
                <a:ext cx="173067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644512" y="3257303"/>
                <a:ext cx="140579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91279" y="4033810"/>
                <a:ext cx="1319322" cy="504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25 809,2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757800" y="2669498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04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660,0</a:t>
                </a:r>
                <a:endParaRPr lang="ru-RU" sz="2000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04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26 122,7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44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221,3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75621" y="3878397"/>
                <a:ext cx="916585" cy="444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-313,5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8"/>
                <a:ext cx="1266627" cy="444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2019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44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2019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341" y="2980885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397402" y="2776298"/>
              <a:ext cx="213645" cy="205690"/>
            </a:xfrm>
            <a:prstGeom prst="mathPlus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423883" y="3559523"/>
              <a:ext cx="170916" cy="218520"/>
            </a:xfrm>
            <a:prstGeom prst="mathMinus">
              <a:avLst/>
            </a:prstGeom>
            <a:solidFill>
              <a:srgbClr val="F05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5008" y="3861068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165574"/>
              <a:ext cx="950665" cy="355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33,5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98112" y="3918993"/>
              <a:ext cx="950665" cy="355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- 1,2</a:t>
              </a:r>
              <a:r>
                <a:rPr lang="ru-RU" sz="16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rgbClr val="F05A28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rgbClr val="F05A28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24,5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44396" y="5955814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95581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856,8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7212618" y="3017578"/>
            <a:ext cx="4876777" cy="3965910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7254070" y="3017578"/>
            <a:ext cx="4865144" cy="1078917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491470" y="3041175"/>
            <a:ext cx="428797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20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20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планом 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3451716400"/>
              </p:ext>
            </p:extLst>
          </p:nvPr>
        </p:nvGraphicFramePr>
        <p:xfrm>
          <a:off x="7361236" y="3945686"/>
          <a:ext cx="4909624" cy="319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-35439" y="1544820"/>
            <a:ext cx="12228637" cy="55044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9945" y="0"/>
            <a:ext cx="11986230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«УПРАВЛЕНИЕ РЕГИОНАЛЬНЫМИ </a:t>
            </a:r>
          </a:p>
          <a:p>
            <a:r>
              <a:rPr lang="ru-RU" sz="2600" dirty="0" smtClean="0">
                <a:latin typeface="Muller Narrow Light" pitchFamily="2" charset="0"/>
              </a:rPr>
              <a:t>ФИНАНСАМИ, СОЗДАНИЕ УСЛОВИЙ ДЛЯ ЭФФЕКТИВНОГО </a:t>
            </a:r>
          </a:p>
          <a:p>
            <a:r>
              <a:rPr lang="ru-RU" sz="2600" dirty="0" smtClean="0">
                <a:latin typeface="Muller Narrow Light" pitchFamily="2" charset="0"/>
              </a:rPr>
              <a:t>И ОТВЕТСТВЕННОГО УПРАВЛЕНИЯ МУНИЦИПАЛЬНЫМИ ФИНАНСАМИ»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от 30.09.2013 № 554-ПП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6002800"/>
            <a:ext cx="3803490" cy="97866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781" y="1524775"/>
            <a:ext cx="4285263" cy="4422155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5"/>
              <a:ext cx="3231359" cy="1347033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«Организация и </a:t>
              </a:r>
              <a:r>
                <a:rPr lang="ru-RU" sz="2000" b="1" dirty="0">
                  <a:solidFill>
                    <a:schemeClr val="bg1"/>
                  </a:solidFill>
                  <a:latin typeface="Muller Narrow Light" pitchFamily="50" charset="-52"/>
                </a:rPr>
                <a:t>осуществление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 контроля и надзора в бюджетно-финансовой сфере</a:t>
              </a:r>
              <a:r>
                <a:rPr lang="ru-RU" b="1" dirty="0" smtClean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  <a:endParaRPr lang="ru-RU" b="1" dirty="0">
                <a:solidFill>
                  <a:schemeClr val="bg1"/>
                </a:solidFill>
                <a:latin typeface="Muller Narrow Light" pitchFamily="50" charset="-52"/>
              </a:endParaRP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18559" y="3470260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Muller Narrow Bold"/>
                <a:cs typeface="Arial" pitchFamily="34" charset="0"/>
              </a:rPr>
              <a:t>Цель - обеспечение </a:t>
            </a:r>
            <a:r>
              <a:rPr lang="ru-RU" dirty="0">
                <a:latin typeface="Muller Narrow Bold"/>
                <a:cs typeface="Arial" pitchFamily="34" charset="0"/>
              </a:rPr>
              <a:t>контроля и надзора за соблюдением бюджетного законодательства и законодательства в сфере закупок товаров, работ, услуг для обеспечения государственных и муниципальных </a:t>
            </a:r>
            <a:r>
              <a:rPr lang="ru-RU" dirty="0" smtClean="0">
                <a:latin typeface="Muller Narrow Bold"/>
                <a:cs typeface="Arial" pitchFamily="34" charset="0"/>
              </a:rPr>
              <a:t>нужд</a:t>
            </a:r>
            <a:endParaRPr lang="ru-RU" dirty="0">
              <a:solidFill>
                <a:schemeClr val="accent3"/>
              </a:solidFill>
              <a:latin typeface="Muller Narrow Light" pitchFamily="50" charset="-52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3523866" y="3500878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1340842" y="6095113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http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://gosfincontrol.gov-murman.ru/documents/programs/gcp.php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922" y="5276654"/>
            <a:ext cx="582140" cy="582140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139944" y="1612912"/>
            <a:ext cx="5790956" cy="4334018"/>
            <a:chOff x="420816" y="2986890"/>
            <a:chExt cx="3493263" cy="4759149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dirty="0">
                <a:solidFill>
                  <a:schemeClr val="accent3"/>
                </a:solidFill>
                <a:latin typeface="Muller Narrow Light" pitchFamily="50" charset="-52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51768" y="3052650"/>
              <a:ext cx="3231359" cy="639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Оценка эффективности государственной программы за 2018 г.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139944" y="1631679"/>
            <a:ext cx="5790955" cy="86696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0242" y="1772772"/>
            <a:ext cx="5059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Цель  - повышение сбалансированности и устойчивости бюджетной системы региона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39944" y="2206255"/>
            <a:ext cx="5790955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Muller Narrow Light"/>
              <a:cs typeface="Arial" pitchFamily="34" charset="0"/>
            </a:endParaRP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Задачи: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1. Повышение </a:t>
            </a:r>
            <a:r>
              <a:rPr lang="ru-RU" sz="1600" dirty="0">
                <a:latin typeface="Muller Narrow Light"/>
                <a:cs typeface="Arial" pitchFamily="34" charset="0"/>
              </a:rPr>
              <a:t>качества бюджетного процесса в Мурманской области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2. Обеспечение </a:t>
            </a:r>
            <a:r>
              <a:rPr lang="ru-RU" sz="1600" dirty="0">
                <a:latin typeface="Muller Narrow Light"/>
                <a:cs typeface="Arial" pitchFamily="34" charset="0"/>
              </a:rPr>
              <a:t>устойчивого исполнения местных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бюджетов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3. Обеспечение </a:t>
            </a:r>
            <a:r>
              <a:rPr lang="ru-RU" sz="1600" dirty="0">
                <a:latin typeface="Muller Narrow Light"/>
                <a:cs typeface="Arial" pitchFamily="34" charset="0"/>
              </a:rPr>
              <a:t>контроля и надзора за соблюдением бюджетного законодательства и законодательства в сфере закупок товаров, работ, услуг для обеспечения государственных и муниципальных нужд Мурманской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области</a:t>
            </a:r>
          </a:p>
          <a:p>
            <a:r>
              <a:rPr lang="ru-RU" sz="1600" dirty="0" smtClean="0">
                <a:latin typeface="Muller Narrow Light"/>
                <a:cs typeface="Arial" pitchFamily="34" charset="0"/>
              </a:rPr>
              <a:t>4. Повышение </a:t>
            </a:r>
            <a:r>
              <a:rPr lang="ru-RU" sz="1600" dirty="0">
                <a:latin typeface="Muller Narrow Light"/>
                <a:cs typeface="Arial" pitchFamily="34" charset="0"/>
              </a:rPr>
              <a:t>эффективности, результативности и прозрачности осуществления закупок товаров, работ, услуг для обеспечения государственных и муниципальных </a:t>
            </a:r>
            <a:r>
              <a:rPr lang="ru-RU" sz="1600" dirty="0" smtClean="0">
                <a:latin typeface="Muller Narrow Light"/>
                <a:cs typeface="Arial" pitchFamily="34" charset="0"/>
              </a:rPr>
              <a:t>нужд</a:t>
            </a:r>
            <a:endParaRPr lang="ru-RU" sz="1600" dirty="0">
              <a:latin typeface="Muller Narrow Ligh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888177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76964" y="127926"/>
            <a:ext cx="11856150" cy="1683835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</a:t>
            </a:r>
            <a:r>
              <a:rPr lang="ru-RU" sz="2600" dirty="0">
                <a:latin typeface="Muller Narrow Light" pitchFamily="2" charset="0"/>
              </a:rPr>
              <a:t>«УПРАВЛЕНИЕ РЕГИОНАЛЬНЫМИ </a:t>
            </a:r>
          </a:p>
          <a:p>
            <a:r>
              <a:rPr lang="ru-RU" sz="2600" dirty="0">
                <a:latin typeface="Muller Narrow Light" pitchFamily="2" charset="0"/>
              </a:rPr>
              <a:t>ФИНАНСАМИ, СОЗДАНИЕ УСЛОВИЙ ДЛЯ ЭФФЕКТИВНОГО </a:t>
            </a:r>
          </a:p>
          <a:p>
            <a:r>
              <a:rPr lang="ru-RU" sz="2600" dirty="0">
                <a:latin typeface="Muller Narrow Light" pitchFamily="2" charset="0"/>
              </a:rPr>
              <a:t>И ОТВЕТСТВЕННОГО УПРАВЛЕНИЯ МУНИЦИПАЛЬНЫМИ ФИНАНСАМИ</a:t>
            </a:r>
            <a:r>
              <a:rPr lang="ru-RU" sz="2600" dirty="0" smtClean="0">
                <a:latin typeface="Muller Narrow Light" pitchFamily="2" charset="0"/>
              </a:rPr>
              <a:t>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219679" y="2351984"/>
            <a:ext cx="3798300" cy="4153442"/>
            <a:chOff x="219679" y="2357055"/>
            <a:chExt cx="3798300" cy="4153442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9" y="2357055"/>
              <a:ext cx="3798300" cy="4153442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19679" y="2832107"/>
              <a:ext cx="3737786" cy="212365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ОСУЩЕСТВЛЕНИЕ КОНТРОЛЯ ЗА ИСПОЛНЕНИЕМ БЮДЖЕТНОГО ЗАКОНОДАТЕЛЬСТВА РФ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8092115" y="2351984"/>
            <a:ext cx="3853509" cy="4148371"/>
            <a:chOff x="8092115" y="2351984"/>
            <a:chExt cx="3853509" cy="4148371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8147324" y="2351984"/>
              <a:ext cx="3798300" cy="4148371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8092115" y="2503871"/>
              <a:ext cx="3812108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ПЛАНОВЫХ И ВНЕПЛАНОВЫХ ПРОВЕРОК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940000B4-9A90-4F89-9101-88C85FAD7E7A}"/>
              </a:ext>
            </a:extLst>
          </p:cNvPr>
          <p:cNvGrpSpPr/>
          <p:nvPr/>
        </p:nvGrpSpPr>
        <p:grpSpPr>
          <a:xfrm>
            <a:off x="4184244" y="2118192"/>
            <a:ext cx="3798380" cy="4470790"/>
            <a:chOff x="4206513" y="2118192"/>
            <a:chExt cx="3798380" cy="4470790"/>
          </a:xfrm>
        </p:grpSpPr>
        <p:sp>
          <p:nvSpPr>
            <p:cNvPr id="28" name="Скругленный прямоугольник 14">
              <a:extLst>
                <a:ext uri="{FF2B5EF4-FFF2-40B4-BE49-F238E27FC236}">
                  <a16:creationId xmlns:a16="http://schemas.microsoft.com/office/drawing/2014/main" xmlns="" id="{4E13A2F1-7006-4C31-AA0C-047FF49E560B}"/>
                </a:ext>
              </a:extLst>
            </p:cNvPr>
            <p:cNvSpPr/>
            <p:nvPr/>
          </p:nvSpPr>
          <p:spPr>
            <a:xfrm>
              <a:off x="4206513" y="2357055"/>
              <a:ext cx="3798380" cy="4143300"/>
            </a:xfrm>
            <a:prstGeom prst="roundRect">
              <a:avLst>
                <a:gd name="adj" fmla="val 3195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E7B417C1-EB24-4F8F-825B-5AAAA59802BA}"/>
                </a:ext>
              </a:extLst>
            </p:cNvPr>
            <p:cNvSpPr/>
            <p:nvPr/>
          </p:nvSpPr>
          <p:spPr>
            <a:xfrm>
              <a:off x="4309261" y="2495554"/>
              <a:ext cx="3668810" cy="409342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ОСУЩЕСТВЛЕНИЕ КОНТРОЛЯ ЗА ИСПОЛНЕНИЕМ </a:t>
              </a: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ЗАКОНОДАТЕЛЬСТВА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РФ</a:t>
              </a:r>
            </a:p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 СФЕРЕ ЗАКУПОК ТОВАРОВ, РАБОТ, УСЛУГ ДЛЯ ГОСУДАРСТВЕННЫХ И МУНИЦИПАЛЬНЫХ НУЖД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  <a:p>
              <a:pPr algn="ctr" defTabSz="458983">
                <a:defRPr/>
              </a:pPr>
              <a:endParaRPr lang="ru-RU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  <p:sp>
          <p:nvSpPr>
            <p:cNvPr id="88" name="Треугольник 4">
              <a:extLst>
                <a:ext uri="{FF2B5EF4-FFF2-40B4-BE49-F238E27FC236}">
                  <a16:creationId xmlns:a16="http://schemas.microsoft.com/office/drawing/2014/main" xmlns="" id="{35DD9096-9478-4C7B-BD15-01E6DF77CF3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6046308" y="2118192"/>
              <a:ext cx="162000" cy="108000"/>
            </a:xfrm>
            <a:prstGeom prst="triangle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986738" y="211819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0038426" y="2127097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5" name="Рисунок 74">
            <a:extLst>
              <a:ext uri="{FF2B5EF4-FFF2-40B4-BE49-F238E27FC236}">
                <a16:creationId xmlns:a16="http://schemas.microsoft.com/office/drawing/2014/main" xmlns="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574" y="5471263"/>
            <a:ext cx="535701" cy="612230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3261" y="5333794"/>
            <a:ext cx="663245" cy="66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-1284" y="849615"/>
            <a:ext cx="12236928" cy="61842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0" y="2419"/>
            <a:ext cx="1162102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О ВЫПОЛНЕНИИ ЦЕЛЕВЫХ ПОКАЗАТЕЛЕЙ ГОСУДАРСТВЕННОЙ ПРОГРАММЫ В 2019 ГОДУ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96234" y="6855692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t>6</a:t>
            </a:fld>
            <a:endParaRPr lang="ru-RU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196949" y="1357523"/>
            <a:ext cx="12330854" cy="5575005"/>
            <a:chOff x="3006290" y="2311372"/>
            <a:chExt cx="7735802" cy="6062111"/>
          </a:xfrm>
        </p:grpSpPr>
        <p:sp>
          <p:nvSpPr>
            <p:cNvPr id="75" name="Скругленный прямоугольник 74"/>
            <p:cNvSpPr/>
            <p:nvPr/>
          </p:nvSpPr>
          <p:spPr>
            <a:xfrm>
              <a:off x="3006290" y="2311372"/>
              <a:ext cx="7457474" cy="6062111"/>
            </a:xfrm>
            <a:prstGeom prst="roundRect">
              <a:avLst>
                <a:gd name="adj" fmla="val 2528"/>
              </a:avLst>
            </a:prstGeom>
            <a:solidFill>
              <a:schemeClr val="bg1"/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094655" y="7855650"/>
              <a:ext cx="1172329" cy="334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Muller Narrow ExtraBold" pitchFamily="50" charset="-52"/>
                </a:rPr>
                <a:t>0</a:t>
              </a:r>
              <a:endParaRPr lang="ru-RU" sz="1400" dirty="0">
                <a:latin typeface="Muller Narrow ExtraBold" pitchFamily="50" charset="-52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017869" y="3150976"/>
              <a:ext cx="4252083" cy="568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rgbClr val="0082C8"/>
                  </a:solidFill>
                  <a:latin typeface="Muller Narrow Light" pitchFamily="50" charset="-52"/>
                </a:rPr>
                <a:t>Доля исполненных (рассмотренных) предписаний и представлений, выданных по результатам </a:t>
              </a:r>
              <a:r>
                <a:rPr lang="ru-RU" sz="1400" b="1" dirty="0" smtClean="0">
                  <a:solidFill>
                    <a:srgbClr val="0082C8"/>
                  </a:solidFill>
                  <a:latin typeface="Muller Narrow Light" pitchFamily="50" charset="-52"/>
                </a:rPr>
                <a:t>контрольных мероприятий, % </a:t>
              </a:r>
              <a:endParaRPr lang="ru-RU" sz="1400" b="1" dirty="0">
                <a:solidFill>
                  <a:srgbClr val="0082C8"/>
                </a:solidFill>
                <a:latin typeface="Muller Narrow Light" pitchFamily="50" charset="-52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456621" y="2999322"/>
              <a:ext cx="3258474" cy="320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1200" b="1" dirty="0">
                <a:solidFill>
                  <a:schemeClr val="accent5"/>
                </a:solidFill>
                <a:latin typeface="Muller Narrow Light" pitchFamily="50" charset="-52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016902" y="3257294"/>
              <a:ext cx="1319322" cy="35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Muller Narrow ExtraBold" pitchFamily="50" charset="-52"/>
                </a:rPr>
                <a:t>96,5</a:t>
              </a:r>
              <a:endParaRPr lang="ru-RU" sz="1400" dirty="0">
                <a:latin typeface="Muller Narrow ExtraBold" pitchFamily="50" charset="-52"/>
              </a:endParaRPr>
            </a:p>
          </p:txBody>
        </p: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3024894" y="3719912"/>
              <a:ext cx="7148329" cy="0"/>
            </a:xfrm>
            <a:prstGeom prst="line">
              <a:avLst/>
            </a:prstGeom>
            <a:ln w="19050">
              <a:solidFill>
                <a:schemeClr val="accent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9487623" y="7855650"/>
              <a:ext cx="1254469" cy="3346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Muller Narrow ExtraBold" pitchFamily="50" charset="-52"/>
                </a:rPr>
                <a:t>0</a:t>
              </a:r>
              <a:endParaRPr lang="ru-RU" sz="1400" dirty="0">
                <a:latin typeface="Muller Narrow Light" pitchFamily="50" charset="-52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302645" y="3257295"/>
              <a:ext cx="1216795" cy="356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latin typeface="Muller Narrow ExtraBold" pitchFamily="50" charset="-52"/>
                </a:rPr>
                <a:t>96,4</a:t>
              </a:r>
              <a:endParaRPr lang="ru-RU" sz="1400" dirty="0">
                <a:latin typeface="Muller Narrow ExtraBold" pitchFamily="50" charset="-52"/>
              </a:endParaRPr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3568399" y="4917387"/>
            <a:ext cx="6719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903,9</a:t>
            </a:r>
            <a:endParaRPr lang="ru-RU" sz="1600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7479816" y="4065583"/>
            <a:ext cx="6751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1 63,8</a:t>
            </a:r>
            <a:endParaRPr lang="ru-RU" sz="1600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7612994" y="4901729"/>
            <a:ext cx="4443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6,5</a:t>
            </a:r>
            <a:endParaRPr lang="ru-RU" sz="1600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grpSp>
        <p:nvGrpSpPr>
          <p:cNvPr id="58" name="Группа 57"/>
          <p:cNvGrpSpPr/>
          <p:nvPr/>
        </p:nvGrpSpPr>
        <p:grpSpPr>
          <a:xfrm>
            <a:off x="6575825" y="764354"/>
            <a:ext cx="5389634" cy="597477"/>
            <a:chOff x="2603046" y="7079219"/>
            <a:chExt cx="4226637" cy="597477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2603046" y="7093886"/>
              <a:ext cx="736388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2014</a:t>
              </a: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197102" y="7297336"/>
              <a:ext cx="736389" cy="369332"/>
            </a:xfrm>
            <a:prstGeom prst="rect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2015</a:t>
              </a: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3793975" y="7082594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2016</a:t>
              </a: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4354382" y="7297337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2017</a:t>
              </a: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37375" y="7082593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2018</a:t>
              </a: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536364" y="7307364"/>
              <a:ext cx="736389" cy="369332"/>
            </a:xfrm>
            <a:prstGeom prst="rect">
              <a:avLst/>
            </a:prstGeom>
            <a:solidFill>
              <a:srgbClr val="F05A2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2019</a:t>
              </a:r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6093294" y="7079219"/>
              <a:ext cx="736389" cy="369332"/>
            </a:xfrm>
            <a:prstGeom prst="rect">
              <a:avLst/>
            </a:prstGeom>
            <a:solidFill>
              <a:srgbClr val="0082C8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Muller Narrow ExtraBold" pitchFamily="50" charset="-52"/>
                </a:rPr>
                <a:t>2020</a:t>
              </a:r>
            </a:p>
          </p:txBody>
        </p:sp>
      </p:grpSp>
      <p:sp>
        <p:nvSpPr>
          <p:cNvPr id="78" name="TextBox 111"/>
          <p:cNvSpPr txBox="1"/>
          <p:nvPr/>
        </p:nvSpPr>
        <p:spPr>
          <a:xfrm>
            <a:off x="1019263" y="925461"/>
            <a:ext cx="3426128" cy="400110"/>
          </a:xfrm>
          <a:prstGeom prst="rect">
            <a:avLst/>
          </a:prstGeom>
          <a:noFill/>
          <a:ln>
            <a:solidFill>
              <a:srgbClr val="0082C8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0082C8"/>
                </a:solidFill>
                <a:latin typeface="Muller Narrow ExtraBold" pitchFamily="50" charset="-52"/>
              </a:rPr>
              <a:t>СРОКИ РЕАЛИЗАЦИИ:</a:t>
            </a:r>
            <a:endParaRPr lang="ru-RU" sz="20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196070" y="1436110"/>
            <a:ext cx="1501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Факт 2018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450593" y="1425324"/>
            <a:ext cx="1407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План 2019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647478" y="1425324"/>
            <a:ext cx="1407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Факт 2019</a:t>
            </a:r>
            <a:endParaRPr lang="ru-RU" sz="1600" dirty="0">
              <a:solidFill>
                <a:srgbClr val="F05A28"/>
              </a:solidFill>
              <a:latin typeface="Muller Narrow ExtraBold" pitchFamily="50" charset="-52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824451" y="1425324"/>
            <a:ext cx="1407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План 2020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7283718" y="6436711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617751" y="2227438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1</a:t>
            </a:r>
            <a:r>
              <a:rPr lang="ru-RU" sz="1400" dirty="0" smtClean="0">
                <a:latin typeface="Muller Narrow ExtraBold" pitchFamily="50" charset="-52"/>
              </a:rPr>
              <a:t>00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601049" y="6436711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0699372" y="2243738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96,5</a:t>
            </a:r>
            <a:endParaRPr lang="ru-RU" sz="1400" dirty="0">
              <a:latin typeface="Muller Narrow ExtraBold" pitchFamily="50" charset="-52"/>
            </a:endParaRPr>
          </a:p>
        </p:txBody>
      </p:sp>
      <p:cxnSp>
        <p:nvCxnSpPr>
          <p:cNvPr id="113" name="Прямая соединительная линия 112"/>
          <p:cNvCxnSpPr/>
          <p:nvPr/>
        </p:nvCxnSpPr>
        <p:spPr>
          <a:xfrm>
            <a:off x="376721" y="3766621"/>
            <a:ext cx="11395069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15406" y="2635779"/>
            <a:ext cx="69806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05A28"/>
                </a:solidFill>
                <a:latin typeface="Muller Narrow Light" pitchFamily="50" charset="-52"/>
              </a:rPr>
              <a:t>Отношение количества главных администраторов средств областного бюджета, в отношении которых осуществлен внутренний государственный финансовый контроль, к общему количеству главных администраторов средств областного бюджета, являющихся объектами внутреннего государственного финансового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контроля, %</a:t>
            </a:r>
            <a:endParaRPr lang="ru-RU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2822" y="3757127"/>
            <a:ext cx="68525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0082C8"/>
                </a:solidFill>
                <a:latin typeface="Muller Narrow Light" pitchFamily="50" charset="-52"/>
              </a:rPr>
              <a:t>Соотношение количества контрольных мероприятий, признанных незаконными в судебном порядке, и общего количества контрольных </a:t>
            </a:r>
            <a:r>
              <a:rPr lang="ru-RU" sz="1400" b="1" dirty="0" smtClean="0">
                <a:solidFill>
                  <a:srgbClr val="0082C8"/>
                </a:solidFill>
                <a:latin typeface="Muller Narrow Light" pitchFamily="50" charset="-52"/>
              </a:rPr>
              <a:t>мероприятий, %</a:t>
            </a:r>
            <a:endParaRPr lang="ru-RU" sz="1400" b="1" dirty="0">
              <a:solidFill>
                <a:srgbClr val="0082C8"/>
              </a:solidFill>
              <a:latin typeface="Muller Narrow Light" pitchFamily="50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22" y="4397497"/>
            <a:ext cx="76100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F05A28"/>
                </a:solidFill>
                <a:latin typeface="Muller Narrow Light" pitchFamily="50" charset="-52"/>
              </a:rPr>
              <a:t>Доля уплаченных административных штрафов от общей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суммы административных </a:t>
            </a:r>
            <a:r>
              <a:rPr lang="ru-RU" sz="1400" b="1" dirty="0">
                <a:solidFill>
                  <a:srgbClr val="F05A28"/>
                </a:solidFill>
                <a:latin typeface="Muller Narrow Light" pitchFamily="50" charset="-52"/>
              </a:rPr>
              <a:t>штрафов, наложенных на должностных и юридических </a:t>
            </a:r>
            <a:r>
              <a:rPr lang="ru-RU" sz="1400" b="1" dirty="0" smtClean="0">
                <a:solidFill>
                  <a:srgbClr val="F05A28"/>
                </a:solidFill>
                <a:latin typeface="Muller Narrow Light" pitchFamily="50" charset="-52"/>
              </a:rPr>
              <a:t>лиц, %</a:t>
            </a:r>
            <a:endParaRPr lang="ru-RU" sz="1400" b="1" dirty="0">
              <a:solidFill>
                <a:srgbClr val="F05A28"/>
              </a:solidFill>
              <a:latin typeface="Muller Narrow Light" pitchFamily="50" charset="-52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33271" y="3073776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31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403501" y="3079000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31,5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582306" y="3079000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32,1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0673802" y="3053490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32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0703918" y="3905518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283718" y="391639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406520" y="3923623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9617751" y="391169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5406" y="5086664"/>
            <a:ext cx="6432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0082C8"/>
                </a:solidFill>
                <a:latin typeface="Muller Narrow Light" pitchFamily="50" charset="-52"/>
              </a:rPr>
              <a:t>Доля реализованных предписаний об устранении выявленных нарушений в сфере закупок, %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0703918" y="5756537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17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196070" y="1763878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7,1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284319" y="574739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17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9577404" y="574739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17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8450593" y="5747395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17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577405" y="177466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7,4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10703918" y="1774664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Muller Narrow ExtraBold" pitchFamily="50" charset="-52"/>
              </a:rPr>
              <a:t>7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8411280" y="1763878"/>
            <a:ext cx="1648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Muller Narrow ExtraBold" pitchFamily="50" charset="-52"/>
              </a:rPr>
              <a:t>7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7514837" y="6426766"/>
            <a:ext cx="264618" cy="279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 rot="10800000">
            <a:off x="7435717" y="4606305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rot="10800000">
            <a:off x="7259469" y="1691874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rot="10800000">
            <a:off x="7318736" y="2298023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rot="10800000">
            <a:off x="7333341" y="3072842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 стрелкой 165"/>
          <p:cNvCxnSpPr/>
          <p:nvPr/>
        </p:nvCxnSpPr>
        <p:spPr>
          <a:xfrm>
            <a:off x="7406082" y="3941730"/>
            <a:ext cx="293226" cy="271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7" name="Рисунок 166">
            <a:extLst>
              <a:ext uri="{FF2B5EF4-FFF2-40B4-BE49-F238E27FC236}">
                <a16:creationId xmlns="" xmlns:a16="http://schemas.microsoft.com/office/drawing/2014/main" id="{C67F30CE-47A8-4340-B8A4-E50CC2F51B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5357" y="785588"/>
            <a:ext cx="519544" cy="5937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92822" y="1614424"/>
            <a:ext cx="68525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F05A28"/>
                </a:solidFill>
                <a:latin typeface="Muller Narrow Light" pitchFamily="50" charset="-52"/>
              </a:rPr>
              <a:t>Удельный вес объема проверенных средств в составе расходов бюджета, %</a:t>
            </a:r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>
            <a:off x="355684" y="4404137"/>
            <a:ext cx="11395069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377367" y="2115642"/>
            <a:ext cx="11394423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378012" y="5093882"/>
            <a:ext cx="11395069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192822" y="5577171"/>
            <a:ext cx="69991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F05A28"/>
                </a:solidFill>
                <a:latin typeface="Muller Narrow Light" pitchFamily="50" charset="-52"/>
              </a:rPr>
              <a:t>Количество соглашений о взаимодействии, заключенных с контролирующими органами муниципальных образований в сфере закупок, %</a:t>
            </a: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419645" y="5554800"/>
            <a:ext cx="11395069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/>
          <p:cNvSpPr/>
          <p:nvPr/>
        </p:nvSpPr>
        <p:spPr>
          <a:xfrm>
            <a:off x="192822" y="6262933"/>
            <a:ext cx="74038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ru-RU" sz="1400" b="1" dirty="0">
                <a:solidFill>
                  <a:srgbClr val="0082C8"/>
                </a:solidFill>
                <a:latin typeface="Muller Narrow Light" pitchFamily="50" charset="-52"/>
              </a:rPr>
              <a:t>Соотношение количества отмененных в судебном порядке решений комиссии по контролю в сфере закупок, актов контрольных мероприятий в указанной сфере и общего количества решений и актов, %</a:t>
            </a: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376720" y="6262933"/>
            <a:ext cx="11395069" cy="0"/>
          </a:xfrm>
          <a:prstGeom prst="line">
            <a:avLst/>
          </a:prstGeom>
          <a:ln w="1905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10800000">
            <a:off x="7466381" y="5175122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10800000">
            <a:off x="7479733" y="5747395"/>
            <a:ext cx="293226" cy="295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138007" y="4612477"/>
            <a:ext cx="193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96,9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272354" y="4600124"/>
            <a:ext cx="193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97,0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436595" y="4578158"/>
            <a:ext cx="193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98,2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0528091" y="4570248"/>
            <a:ext cx="1939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Muller Narrow ExtraBold" pitchFamily="50" charset="-52"/>
              </a:rPr>
              <a:t>97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12404" y="5183939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1</a:t>
            </a:r>
            <a:r>
              <a:rPr lang="ru-RU" sz="1400" dirty="0" smtClean="0">
                <a:latin typeface="Muller Narrow ExtraBold" pitchFamily="50" charset="-52"/>
              </a:rPr>
              <a:t>00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448178" y="5191040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1</a:t>
            </a:r>
            <a:r>
              <a:rPr lang="ru-RU" sz="1400" dirty="0" smtClean="0">
                <a:latin typeface="Muller Narrow ExtraBold" pitchFamily="50" charset="-52"/>
              </a:rPr>
              <a:t>00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601050" y="5191039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1</a:t>
            </a:r>
            <a:r>
              <a:rPr lang="ru-RU" sz="1400" dirty="0" smtClean="0">
                <a:latin typeface="Muller Narrow ExtraBold" pitchFamily="50" charset="-52"/>
              </a:rPr>
              <a:t>00</a:t>
            </a:r>
            <a:endParaRPr lang="ru-RU" sz="1400" dirty="0">
              <a:latin typeface="Muller Narrow ExtraBold" pitchFamily="50" charset="-52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685682" y="5191038"/>
            <a:ext cx="1587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Muller Narrow ExtraBold" pitchFamily="50" charset="-52"/>
              </a:rPr>
              <a:t>1</a:t>
            </a:r>
            <a:r>
              <a:rPr lang="ru-RU" sz="1400" dirty="0" smtClean="0">
                <a:latin typeface="Muller Narrow ExtraBold" pitchFamily="50" charset="-52"/>
              </a:rPr>
              <a:t>00</a:t>
            </a:r>
            <a:endParaRPr lang="ru-RU" sz="1400" dirty="0"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511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976672" cy="55787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7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КОМИТЕТЕ ГОСУДАРТСВЕННОГО 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4248635" cy="39565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558140" y="1562100"/>
            <a:ext cx="3681351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3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0010" y="5165767"/>
            <a:ext cx="4164949" cy="15437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4653</TotalTime>
  <Words>812</Words>
  <Application>Microsoft Office PowerPoint</Application>
  <PresentationFormat>Произвольный</PresentationFormat>
  <Paragraphs>166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Muller Narrow Bold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ГОСУДАРТСВЕННОГО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Романов Д.С.</cp:lastModifiedBy>
  <cp:revision>459</cp:revision>
  <cp:lastPrinted>2019-12-10T11:13:30Z</cp:lastPrinted>
  <dcterms:created xsi:type="dcterms:W3CDTF">2019-09-18T12:34:40Z</dcterms:created>
  <dcterms:modified xsi:type="dcterms:W3CDTF">2020-04-28T09:18:12Z</dcterms:modified>
</cp:coreProperties>
</file>