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98" r:id="rId3"/>
    <p:sldId id="265" r:id="rId4"/>
    <p:sldId id="299" r:id="rId5"/>
    <p:sldId id="300" r:id="rId6"/>
    <p:sldId id="301" r:id="rId7"/>
    <p:sldId id="258" r:id="rId8"/>
  </p:sldIdLst>
  <p:sldSz cx="12239625" cy="719931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13"/>
    <p:restoredTop sz="96797" autoAdjust="0"/>
  </p:normalViewPr>
  <p:slideViewPr>
    <p:cSldViewPr snapToGrid="0" snapToObjects="1">
      <p:cViewPr>
        <p:scale>
          <a:sx n="75" d="100"/>
          <a:sy n="75" d="100"/>
        </p:scale>
        <p:origin x="-594" y="66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498902563617907E-2"/>
          <c:y val="0.18737711972862972"/>
          <c:w val="0.95050111613867172"/>
          <c:h val="0.611745105050963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82C8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</a:t>
                    </a:r>
                    <a:r>
                      <a:rPr lang="ru-RU" smtClean="0"/>
                      <a:t>6</a:t>
                    </a:r>
                    <a:r>
                      <a:rPr lang="en-US" smtClean="0"/>
                      <a:t>0,0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307558277270144E-2"/>
                  <c:y val="6.5278009791701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1"/>
                    </a:solidFill>
                    <a:latin typeface="Muller Narrow Light" panose="00000400000000000000" pitchFamily="50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660</c:v>
                </c:pt>
                <c:pt idx="1">
                  <c:v>686.3</c:v>
                </c:pt>
                <c:pt idx="2">
                  <c:v>795.3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F05A28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r>
                      <a:rPr lang="ru-RU" dirty="0" smtClean="0"/>
                      <a:t>81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1"/>
                    </a:solidFill>
                    <a:latin typeface="Muller Narrow Light" panose="00000400000000000000" pitchFamily="50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881.3</c:v>
                </c:pt>
                <c:pt idx="1">
                  <c:v>382.7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10"/>
        <c:axId val="34484608"/>
        <c:axId val="34486144"/>
      </c:barChart>
      <c:catAx>
        <c:axId val="3448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1">
                <a:latin typeface="Muller Narrow Light" panose="00000400000000000000" pitchFamily="50" charset="-52"/>
              </a:defRPr>
            </a:pPr>
            <a:endParaRPr lang="ru-RU"/>
          </a:p>
        </c:txPr>
        <c:crossAx val="34486144"/>
        <c:crosses val="autoZero"/>
        <c:auto val="1"/>
        <c:lblAlgn val="ctr"/>
        <c:lblOffset val="100"/>
        <c:noMultiLvlLbl val="0"/>
      </c:catAx>
      <c:valAx>
        <c:axId val="34486144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34484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"/>
          <c:w val="0.93594735718879962"/>
          <c:h val="0.18079234757215412"/>
        </c:manualLayout>
      </c:layout>
      <c:overlay val="0"/>
      <c:txPr>
        <a:bodyPr/>
        <a:lstStyle/>
        <a:p>
          <a:pPr>
            <a:defRPr sz="1400">
              <a:latin typeface="Muller Narrow Light" panose="00000400000000000000" pitchFamily="50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28638" y="1243013"/>
            <a:ext cx="57038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7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481033" y="3394267"/>
            <a:ext cx="105927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БЮДЖЕТ 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КОМИТЕТА ГОСУДАРСТВЕННОГО И ФИНАНСОВОГО КОНТРОЛЯ МУРМАНСКОЙ ОБЛАСТИ</a:t>
            </a:r>
            <a:endParaRPr lang="ru-RU" sz="4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421256" y="5329152"/>
            <a:ext cx="787537" cy="70315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2661314" y="6181646"/>
            <a:ext cx="79702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Выпуск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16.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 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Исполнение за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2020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год</a:t>
            </a:r>
            <a:endParaRPr lang="ru-RU" sz="2000" b="1" cap="all" dirty="0">
              <a:solidFill>
                <a:schemeClr val="bg1"/>
              </a:solidFill>
              <a:latin typeface="Muller Narrow ExtraBold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>
            <a:off x="15956" y="974918"/>
            <a:ext cx="12065589" cy="6165801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199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92543" y="1114971"/>
            <a:ext cx="6137002" cy="8451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>
            <a:extLst>
              <a:ext uri="{FF2B5EF4-FFF2-40B4-BE49-F238E27FC236}"/>
            </a:extLst>
          </p:cNvPr>
          <p:cNvSpPr/>
          <p:nvPr/>
        </p:nvSpPr>
        <p:spPr>
          <a:xfrm>
            <a:off x="272265" y="1120936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220170" y="81224"/>
            <a:ext cx="11509375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СТРУКТУРА КОМИТЕТА </a:t>
            </a:r>
            <a:r>
              <a:rPr lang="ru-RU" sz="2600" dirty="0">
                <a:solidFill>
                  <a:prstClr val="black"/>
                </a:solidFill>
                <a:latin typeface="Muller Narrow Light" pitchFamily="2" charset="0"/>
              </a:rPr>
              <a:t>ГОСУДАРСТВЕННОГО И ФИНАНСОВОГО КОНТРОЛЯ </a:t>
            </a:r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МУРМАНСКОЙ ОБЛАСТИ</a:t>
            </a:r>
            <a:endParaRPr lang="ru-RU" sz="2600" dirty="0">
              <a:latin typeface="Muller Narrow Light" pitchFamily="2" charset="0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:a16="http://schemas.microsoft.com/office/drawing/2014/main" xmlns="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3538" y="1206495"/>
            <a:ext cx="815004" cy="815004"/>
          </a:xfrm>
          <a:prstGeom prst="rect">
            <a:avLst/>
          </a:prstGeom>
        </p:spPr>
      </p:pic>
      <p:sp>
        <p:nvSpPr>
          <p:cNvPr id="2051" name="Прямоугольник 7"/>
          <p:cNvSpPr>
            <a:spLocks noChangeArrowheads="1"/>
          </p:cNvSpPr>
          <p:nvPr/>
        </p:nvSpPr>
        <p:spPr bwMode="auto">
          <a:xfrm>
            <a:off x="1472540" y="1188749"/>
            <a:ext cx="43862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10.02.2011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НАЧАЛО ОСУЩЕСТВЛЕНИЯ ФУНКЦИЙ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 КОМИТЕТОМ</a:t>
            </a:r>
          </a:p>
        </p:txBody>
      </p:sp>
      <p:pic>
        <p:nvPicPr>
          <p:cNvPr id="63" name="Рисунок 62">
            <a:extLst>
              <a:ext uri="{FF2B5EF4-FFF2-40B4-BE49-F238E27FC236}">
                <a16:creationId xmlns:a16="http://schemas.microsoft.com/office/drawing/2014/main" xmlns="" id="{08845505-9574-AF4F-8A18-E9F8BF673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244" y="1188749"/>
            <a:ext cx="1190690" cy="850493"/>
          </a:xfrm>
          <a:prstGeom prst="rect">
            <a:avLst/>
          </a:prstGeom>
        </p:spPr>
      </p:pic>
      <p:sp>
        <p:nvSpPr>
          <p:cNvPr id="78" name="Скругленный прямоугольник 77">
            <a:extLst>
              <a:ext uri="{FF2B5EF4-FFF2-40B4-BE49-F238E27FC236}"/>
            </a:extLst>
          </p:cNvPr>
          <p:cNvSpPr/>
          <p:nvPr/>
        </p:nvSpPr>
        <p:spPr>
          <a:xfrm>
            <a:off x="1387122" y="6166300"/>
            <a:ext cx="4334269" cy="57966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79" name="Содержимое 2"/>
          <p:cNvSpPr txBox="1">
            <a:spLocks/>
          </p:cNvSpPr>
          <p:nvPr/>
        </p:nvSpPr>
        <p:spPr bwMode="auto">
          <a:xfrm>
            <a:off x="1387124" y="6291083"/>
            <a:ext cx="4386414" cy="60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228600" algn="ctr">
              <a:defRPr/>
            </a:pPr>
            <a:r>
              <a:rPr lang="ru-RU" sz="1600" dirty="0">
                <a:latin typeface="Muller Narrow Light" pitchFamily="50" charset="-52"/>
              </a:rPr>
              <a:t>ОТДЕЛ </a:t>
            </a:r>
            <a:r>
              <a:rPr lang="ru-RU" sz="1600" dirty="0" smtClean="0">
                <a:latin typeface="Muller Narrow Light" pitchFamily="50" charset="-52"/>
              </a:rPr>
              <a:t>ГОСУДАРСТВЕННОГО </a:t>
            </a:r>
            <a:r>
              <a:rPr lang="ru-RU" sz="1600" dirty="0">
                <a:latin typeface="Muller Narrow Light" pitchFamily="50" charset="-52"/>
              </a:rPr>
              <a:t>КОНТРОЛЯ</a:t>
            </a:r>
          </a:p>
          <a:p>
            <a:pPr indent="-228600" algn="ctr">
              <a:buFont typeface="Arial" charset="0"/>
              <a:buNone/>
              <a:defRPr/>
            </a:pPr>
            <a:endParaRPr lang="ru-RU" sz="1600" dirty="0">
              <a:latin typeface="Muller Narrow Light" pitchFamily="50" charset="-52"/>
            </a:endParaRPr>
          </a:p>
        </p:txBody>
      </p:sp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2879679" y="2368569"/>
            <a:ext cx="5781366" cy="938187"/>
          </a:xfrm>
          <a:prstGeom prst="roundRect">
            <a:avLst/>
          </a:prstGeom>
          <a:solidFill>
            <a:schemeClr val="bg1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ПРЕДСЕДАТЕЛЬ КОМИТЕТА </a:t>
            </a:r>
            <a:r>
              <a:rPr lang="ru-RU" sz="1600" dirty="0">
                <a:solidFill>
                  <a:srgbClr val="F05A28"/>
                </a:solidFill>
                <a:latin typeface="Muller Narrow ExtraBold" pitchFamily="50" charset="-52"/>
              </a:rPr>
              <a:t>ГОСУДАРСТВЕННОГО И ФИНАНСОВОГО КОНТРОЛЯ МУРМАНСКОЙ ОБЛАСТИ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Muller Narrow ExtraBold" pitchFamily="50" charset="-52"/>
              </a:rPr>
              <a:t>Уварова Анна Владимировна</a:t>
            </a:r>
            <a:r>
              <a:rPr lang="ru-RU" sz="1400" b="1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endParaRPr lang="ru-RU" sz="1400" b="1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6499594" y="1206495"/>
            <a:ext cx="5136718" cy="81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ПОЛОЖЕНИЕ О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КОМИТЕТЕ ГОСУДАРСТВЕННОГО И ФИНАНСОВОГО КОНТРОЛЯ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МУРМАНСКОЙ ОБЛАСТИ ОТ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27.12.2013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№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775-ПП</a:t>
            </a:r>
            <a:endParaRPr lang="ru-RU" sz="1600" dirty="0">
              <a:solidFill>
                <a:schemeClr val="bg1"/>
              </a:solidFill>
              <a:latin typeface="Muller Narrow ExtraBold" pitchFamily="50" charset="-52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xmlns="" id="{8DC5D961-2CD2-B24B-B7F3-332B1745A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9355" y="2430816"/>
            <a:ext cx="586370" cy="649196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7244" y="4115096"/>
            <a:ext cx="595345" cy="595345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73295" y="6317857"/>
            <a:ext cx="498868" cy="498868"/>
          </a:xfrm>
          <a:prstGeom prst="rect">
            <a:avLst/>
          </a:prstGeom>
        </p:spPr>
      </p:pic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1387124" y="4141278"/>
            <a:ext cx="4334270" cy="60550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Muller Narrow Light" pitchFamily="50" charset="-52"/>
              </a:rPr>
              <a:t>ОТДЕЛ ФИНАНСОВОГО КОНТРОЛЯ</a:t>
            </a:r>
            <a:endParaRPr lang="ru-RU" sz="16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7601964" y="3945187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7128933" y="5431058"/>
            <a:ext cx="4730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H="1">
            <a:off x="5710849" y="4452577"/>
            <a:ext cx="4730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flipH="1">
            <a:off x="5721394" y="6462083"/>
            <a:ext cx="4730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0" name="Прямая соединительная линия 2049"/>
          <p:cNvCxnSpPr/>
          <p:nvPr/>
        </p:nvCxnSpPr>
        <p:spPr>
          <a:xfrm flipH="1">
            <a:off x="7128933" y="3306756"/>
            <a:ext cx="2612" cy="2124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3" name="Прямая соединительная линия 2052"/>
          <p:cNvCxnSpPr/>
          <p:nvPr/>
        </p:nvCxnSpPr>
        <p:spPr>
          <a:xfrm flipV="1">
            <a:off x="7128933" y="4364271"/>
            <a:ext cx="473031" cy="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Скругленный прямоугольник 52"/>
          <p:cNvSpPr/>
          <p:nvPr/>
        </p:nvSpPr>
        <p:spPr>
          <a:xfrm>
            <a:off x="7601964" y="5008452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="" xmlns:a16="http://schemas.microsoft.com/office/drawing/2014/main" id="{4F6D33C6-542E-4E30-9CC8-429B9E1E0D19}"/>
              </a:ext>
            </a:extLst>
          </p:cNvPr>
          <p:cNvSpPr/>
          <p:nvPr/>
        </p:nvSpPr>
        <p:spPr>
          <a:xfrm>
            <a:off x="8705933" y="6441155"/>
            <a:ext cx="27341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900" dirty="0" smtClean="0">
                <a:latin typeface="Muller Narrow Light" panose="000004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16 штатных единиц</a:t>
            </a:r>
            <a:endParaRPr lang="ru-RU" sz="1600" dirty="0"/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6197037" y="3306756"/>
            <a:ext cx="0" cy="31553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9898956" y="6758131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6458075" y="5083244"/>
            <a:ext cx="571867" cy="613432"/>
            <a:chOff x="4019" y="2538"/>
            <a:chExt cx="399" cy="428"/>
          </a:xfrm>
        </p:grpSpPr>
        <p:sp>
          <p:nvSpPr>
            <p:cNvPr id="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Group 4"/>
          <p:cNvGrpSpPr>
            <a:grpSpLocks noChangeAspect="1"/>
          </p:cNvGrpSpPr>
          <p:nvPr/>
        </p:nvGrpSpPr>
        <p:grpSpPr bwMode="auto">
          <a:xfrm>
            <a:off x="6448043" y="4021339"/>
            <a:ext cx="571867" cy="613432"/>
            <a:chOff x="4019" y="2538"/>
            <a:chExt cx="399" cy="428"/>
          </a:xfrm>
        </p:grpSpPr>
        <p:sp>
          <p:nvSpPr>
            <p:cNvPr id="4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590" y="6088885"/>
            <a:ext cx="595345" cy="59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30860" y="975521"/>
            <a:ext cx="12240000" cy="6316287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238902" y="33773"/>
            <a:ext cx="1172715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latin typeface="Muller Narrow Light" pitchFamily="2" charset="0"/>
              </a:rPr>
              <a:t>СВЕДЕНИЯ О </a:t>
            </a:r>
            <a:r>
              <a:rPr lang="ru-RU" sz="2600" dirty="0" smtClean="0">
                <a:latin typeface="Muller Narrow Light" pitchFamily="2" charset="0"/>
              </a:rPr>
              <a:t>ДОХОДАХ И РАСХОДАХ КОМИТЕТА: </a:t>
            </a:r>
            <a:r>
              <a:rPr lang="ru-RU" sz="2600" dirty="0">
                <a:latin typeface="Muller Narrow Light" pitchFamily="2" charset="0"/>
              </a:rPr>
              <a:t>ПЛАН И ИСПОЛНЕНИЕ ЗА </a:t>
            </a:r>
            <a:r>
              <a:rPr lang="ru-RU" sz="2600" dirty="0" smtClean="0">
                <a:latin typeface="Muller Narrow Light" pitchFamily="2" charset="0"/>
              </a:rPr>
              <a:t>2020 ГОД 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="" xmlns:a16="http://schemas.microsoft.com/office/drawing/2014/main" id="{954476E4-01E7-4C55-8AF1-2FA5625C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4503" y="690851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pPr/>
              <a:t>3</a:t>
            </a:fld>
            <a:endParaRPr lang="ru-RU" sz="12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" y="5901592"/>
            <a:ext cx="785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Группа 29"/>
          <p:cNvGrpSpPr/>
          <p:nvPr/>
        </p:nvGrpSpPr>
        <p:grpSpPr>
          <a:xfrm>
            <a:off x="194467" y="1038771"/>
            <a:ext cx="9604626" cy="2755307"/>
            <a:chOff x="353785" y="2084950"/>
            <a:chExt cx="6692075" cy="2982613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353785" y="2084950"/>
              <a:ext cx="6692075" cy="2982613"/>
              <a:chOff x="3022717" y="2322788"/>
              <a:chExt cx="6330336" cy="2982613"/>
            </a:xfrm>
          </p:grpSpPr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3022717" y="2322788"/>
                <a:ext cx="6330336" cy="2982613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395261" y="3164400"/>
                <a:ext cx="1172329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382,7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644512" y="4247759"/>
                <a:ext cx="1730670" cy="486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РАСХОДЫ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644512" y="3257303"/>
                <a:ext cx="1405790" cy="486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ДОХОДЫ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291279" y="4033810"/>
                <a:ext cx="1319322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26 327,4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3757800" y="2669498"/>
                <a:ext cx="934044" cy="336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dirty="0" smtClean="0">
                    <a:latin typeface="Muller Narrow Light" pitchFamily="50" charset="-52"/>
                  </a:rPr>
                  <a:t>тыс.</a:t>
                </a:r>
                <a:r>
                  <a:rPr lang="ru-RU" sz="12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 </a:t>
                </a:r>
                <a:r>
                  <a:rPr lang="ru-RU" sz="1200" dirty="0" smtClean="0">
                    <a:latin typeface="Muller Narrow Light" pitchFamily="50" charset="-52"/>
                  </a:rPr>
                  <a:t>рублей</a:t>
                </a:r>
                <a:endParaRPr lang="ru-RU" sz="1200" dirty="0">
                  <a:latin typeface="Muller Narrow Light" pitchFamily="50" charset="-52"/>
                </a:endParaRPr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3504375" y="3794253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3476324" y="4871265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4865541" y="3164400"/>
                <a:ext cx="1254469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Light" pitchFamily="50" charset="-52"/>
                  </a:rPr>
                  <a:t>686,3</a:t>
                </a:r>
                <a:endParaRPr lang="ru-RU" sz="2800" dirty="0">
                  <a:latin typeface="Muller Narrow Light" pitchFamily="50" charset="-52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691845" y="4030644"/>
                <a:ext cx="1428165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29 000,0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637947" y="3199886"/>
                <a:ext cx="991933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-303,6</a:t>
                </a:r>
                <a:endParaRPr lang="ru-RU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675621" y="3878396"/>
                <a:ext cx="1207422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-2 672,6</a:t>
                </a:r>
                <a:endParaRPr lang="ru-RU" sz="24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789254" y="2513227"/>
                <a:ext cx="1266627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2020</a:t>
                </a:r>
                <a:r>
                  <a:rPr lang="ru-RU" sz="2400" dirty="0" smtClean="0">
                    <a:solidFill>
                      <a:schemeClr val="accent6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</a:t>
                </a:r>
                <a:endParaRPr lang="ru-RU" sz="24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240529" y="2503385"/>
                <a:ext cx="1327061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2020 факт</a:t>
                </a:r>
                <a:endParaRPr lang="ru-RU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7810119" y="2602934"/>
                <a:ext cx="1072924" cy="563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dirty="0" smtClean="0">
                    <a:latin typeface="Muller Narrow ExtraBold" pitchFamily="50" charset="-52"/>
                  </a:rPr>
                  <a:t>ОТКЛОНЕНИЕ</a:t>
                </a:r>
              </a:p>
              <a:p>
                <a:pPr algn="ctr"/>
                <a:r>
                  <a:rPr lang="ru-RU" sz="16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факта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latin typeface="Muller Narrow Light" pitchFamily="2" charset="0"/>
                  </a:rPr>
                  <a:t>от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плана</a:t>
                </a:r>
                <a:endParaRPr lang="ru-RU" sz="16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</p:grpSp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xmlns="" id="{D7210061-F2C7-A740-8AB8-801686A2E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9341" y="2980885"/>
              <a:ext cx="501772" cy="448011"/>
            </a:xfrm>
            <a:prstGeom prst="rect">
              <a:avLst/>
            </a:prstGeom>
          </p:spPr>
        </p:pic>
        <p:sp>
          <p:nvSpPr>
            <p:cNvPr id="36" name="Плюс 35"/>
            <p:cNvSpPr/>
            <p:nvPr/>
          </p:nvSpPr>
          <p:spPr>
            <a:xfrm>
              <a:off x="397402" y="2776298"/>
              <a:ext cx="213645" cy="205690"/>
            </a:xfrm>
            <a:prstGeom prst="mathPlus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Минус 36"/>
            <p:cNvSpPr/>
            <p:nvPr/>
          </p:nvSpPr>
          <p:spPr>
            <a:xfrm>
              <a:off x="423883" y="3559523"/>
              <a:ext cx="170916" cy="218520"/>
            </a:xfrm>
            <a:prstGeom prst="mathMinus">
              <a:avLst/>
            </a:prstGeom>
            <a:solidFill>
              <a:srgbClr val="F05A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05A28"/>
                </a:solidFill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:a16="http://schemas.microsoft.com/office/drawing/2014/main" xmlns="" id="{B981C3AE-0D68-2849-9510-C16D40796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5008" y="3861068"/>
              <a:ext cx="566104" cy="505449"/>
            </a:xfrm>
            <a:prstGeom prst="rect">
              <a:avLst/>
            </a:prstGeom>
          </p:spPr>
        </p:pic>
        <p:sp>
          <p:nvSpPr>
            <p:cNvPr id="39" name="Скругленный прямоугольник 38"/>
            <p:cNvSpPr/>
            <p:nvPr/>
          </p:nvSpPr>
          <p:spPr>
            <a:xfrm>
              <a:off x="5288207" y="2238959"/>
              <a:ext cx="1418602" cy="2518154"/>
            </a:xfrm>
            <a:prstGeom prst="roundRect">
              <a:avLst>
                <a:gd name="adj" fmla="val 8836"/>
              </a:avLst>
            </a:prstGeom>
            <a:noFill/>
            <a:ln w="19050">
              <a:solidFill>
                <a:schemeClr val="accent3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98112" y="3165574"/>
              <a:ext cx="950665" cy="399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63,1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898112" y="3918993"/>
              <a:ext cx="950665" cy="633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aseline="30000" dirty="0" smtClean="0">
                  <a:solidFill>
                    <a:srgbClr val="F05A28"/>
                  </a:solidFill>
                  <a:latin typeface="Muller Narrow Light" panose="00000400000000000000" pitchFamily="50" charset="-52"/>
                </a:rPr>
                <a:t>38,43</a:t>
              </a:r>
            </a:p>
            <a:p>
              <a:pPr algn="ctr"/>
              <a:endParaRPr lang="ru-RU" sz="1600" baseline="30000" dirty="0" smtClean="0">
                <a:solidFill>
                  <a:srgbClr val="F05A28"/>
                </a:solidFill>
                <a:latin typeface="Muller Narrow Light" panose="00000400000000000000" pitchFamily="50" charset="-52"/>
              </a:endParaRPr>
            </a:p>
            <a:p>
              <a:pPr algn="ctr"/>
              <a:r>
                <a:rPr lang="ru-RU" sz="1600" baseline="30000" dirty="0" smtClean="0">
                  <a:solidFill>
                    <a:srgbClr val="F05A28"/>
                  </a:solidFill>
                  <a:latin typeface="Muller Narrow Light" panose="00000400000000000000" pitchFamily="50" charset="-52"/>
                </a:rPr>
                <a:t> %</a:t>
              </a:r>
              <a:endParaRPr lang="ru-RU" sz="1600" baseline="30000" dirty="0">
                <a:solidFill>
                  <a:srgbClr val="F05A28"/>
                </a:solidFill>
                <a:latin typeface="Muller Narrow Light" panose="00000400000000000000" pitchFamily="50" charset="-52"/>
              </a:endParaRPr>
            </a:p>
          </p:txBody>
        </p:sp>
      </p:grp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xmlns="" id="{2FE6FD12-5204-F849-AE42-68998B3143B2}"/>
              </a:ext>
            </a:extLst>
          </p:cNvPr>
          <p:cNvSpPr/>
          <p:nvPr/>
        </p:nvSpPr>
        <p:spPr>
          <a:xfrm>
            <a:off x="528686" y="4373670"/>
            <a:ext cx="36710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05A28"/>
                </a:solidFill>
                <a:latin typeface="Muller Narrow ExtraBold" pitchFamily="2" charset="0"/>
              </a:rPr>
              <a:t>ПОСТУПИЛО:</a:t>
            </a:r>
          </a:p>
        </p:txBody>
      </p:sp>
      <p:sp>
        <p:nvSpPr>
          <p:cNvPr id="70" name="Скругленный прямоугольник 69">
            <a:extLst>
              <a:ext uri="{FF2B5EF4-FFF2-40B4-BE49-F238E27FC236}"/>
            </a:extLst>
          </p:cNvPr>
          <p:cNvSpPr/>
          <p:nvPr/>
        </p:nvSpPr>
        <p:spPr>
          <a:xfrm>
            <a:off x="1250056" y="5037704"/>
            <a:ext cx="4639973" cy="71832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БЮДЖЕТНОЙ СФЕРЕ, ТЫС. РУБ.</a:t>
            </a:r>
          </a:p>
        </p:txBody>
      </p:sp>
      <p:sp>
        <p:nvSpPr>
          <p:cNvPr id="71" name="Скругленный прямоугольник 70">
            <a:extLst>
              <a:ext uri="{FF2B5EF4-FFF2-40B4-BE49-F238E27FC236}"/>
            </a:extLst>
          </p:cNvPr>
          <p:cNvSpPr/>
          <p:nvPr/>
        </p:nvSpPr>
        <p:spPr>
          <a:xfrm>
            <a:off x="5900025" y="5037704"/>
            <a:ext cx="957055" cy="71832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4,70</a:t>
            </a:r>
            <a:endParaRPr lang="ru-RU" dirty="0">
              <a:latin typeface="Muller Narrow Light"/>
            </a:endParaRPr>
          </a:p>
        </p:txBody>
      </p:sp>
      <p:sp>
        <p:nvSpPr>
          <p:cNvPr id="72" name="Скругленный прямоугольник 71">
            <a:extLst>
              <a:ext uri="{FF2B5EF4-FFF2-40B4-BE49-F238E27FC236}"/>
            </a:extLst>
          </p:cNvPr>
          <p:cNvSpPr/>
          <p:nvPr/>
        </p:nvSpPr>
        <p:spPr>
          <a:xfrm>
            <a:off x="1244396" y="5955814"/>
            <a:ext cx="4655629" cy="71832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СФЕРЕ ЗАКУПОК, ТЫС. РУБ.</a:t>
            </a:r>
          </a:p>
        </p:txBody>
      </p:sp>
      <p:sp>
        <p:nvSpPr>
          <p:cNvPr id="73" name="Скругленный прямоугольник 72">
            <a:extLst>
              <a:ext uri="{FF2B5EF4-FFF2-40B4-BE49-F238E27FC236}"/>
            </a:extLst>
          </p:cNvPr>
          <p:cNvSpPr/>
          <p:nvPr/>
        </p:nvSpPr>
        <p:spPr>
          <a:xfrm>
            <a:off x="5900025" y="5955814"/>
            <a:ext cx="957055" cy="71832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378,0</a:t>
            </a:r>
            <a:endParaRPr lang="ru-RU" dirty="0">
              <a:latin typeface="Muller Narrow Light"/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="" xmlns:a16="http://schemas.microsoft.com/office/drawing/2014/main" id="{ABA5FC19-1445-A840-9988-AF4773354E5C}"/>
              </a:ext>
            </a:extLst>
          </p:cNvPr>
          <p:cNvSpPr/>
          <p:nvPr/>
        </p:nvSpPr>
        <p:spPr>
          <a:xfrm>
            <a:off x="7212618" y="3017578"/>
            <a:ext cx="4876777" cy="3965910"/>
          </a:xfrm>
          <a:prstGeom prst="roundRect">
            <a:avLst>
              <a:gd name="adj" fmla="val 42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44" name="Скругленный прямоугольник 14">
            <a:extLst>
              <a:ext uri="{FF2B5EF4-FFF2-40B4-BE49-F238E27FC236}">
                <a16:creationId xmlns="" xmlns:a16="http://schemas.microsoft.com/office/drawing/2014/main" id="{E9BC49B5-ADB9-4CE9-8106-312871E8B372}"/>
              </a:ext>
            </a:extLst>
          </p:cNvPr>
          <p:cNvSpPr/>
          <p:nvPr/>
        </p:nvSpPr>
        <p:spPr>
          <a:xfrm>
            <a:off x="7254070" y="3017578"/>
            <a:ext cx="4865144" cy="1078917"/>
          </a:xfrm>
          <a:prstGeom prst="roundRect">
            <a:avLst>
              <a:gd name="adj" fmla="val 23107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="" xmlns:a16="http://schemas.microsoft.com/office/drawing/2014/main" id="{22404B1A-AD13-4D81-A501-FD0FD9074221}"/>
              </a:ext>
            </a:extLst>
          </p:cNvPr>
          <p:cNvSpPr/>
          <p:nvPr/>
        </p:nvSpPr>
        <p:spPr>
          <a:xfrm>
            <a:off x="7491470" y="3041175"/>
            <a:ext cx="428797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АДМИНИСТРИРУЕМЫЕ </a:t>
            </a:r>
            <a:r>
              <a:rPr lang="ru-RU" sz="20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ДОХОДЫ </a:t>
            </a:r>
            <a:endParaRPr lang="ru-RU" sz="2000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(в соответствии с кассовым планом по доходам, утвержденным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Министерством финансов Мурманской области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)</a:t>
            </a:r>
          </a:p>
        </p:txBody>
      </p:sp>
      <p:graphicFrame>
        <p:nvGraphicFramePr>
          <p:cNvPr id="47" name="Диаграмма 46"/>
          <p:cNvGraphicFramePr/>
          <p:nvPr>
            <p:extLst>
              <p:ext uri="{D42A27DB-BD31-4B8C-83A1-F6EECF244321}">
                <p14:modId xmlns:p14="http://schemas.microsoft.com/office/powerpoint/2010/main" val="1852393633"/>
              </p:ext>
            </p:extLst>
          </p:nvPr>
        </p:nvGraphicFramePr>
        <p:xfrm>
          <a:off x="7361236" y="3945686"/>
          <a:ext cx="4909624" cy="3199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034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-35439" y="1544820"/>
            <a:ext cx="12228637" cy="55044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139945" y="0"/>
            <a:ext cx="11986230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dirty="0" smtClean="0">
                <a:latin typeface="Muller Narrow Light" pitchFamily="2" charset="0"/>
              </a:rPr>
              <a:t>ГОСУДАРСТВЕННАЯ ПРОГРАММА «УПРАВЛЕНИЕ РЕГИОНАЛЬНЫМИ </a:t>
            </a:r>
          </a:p>
          <a:p>
            <a:r>
              <a:rPr lang="ru-RU" sz="2600" dirty="0" smtClean="0">
                <a:latin typeface="Muller Narrow Light" pitchFamily="2" charset="0"/>
              </a:rPr>
              <a:t>ФИНАНСАМИ, СОЗДАНИЕ УСЛОВИЙ ДЛЯ ЭФФЕКТИВНОГО </a:t>
            </a:r>
          </a:p>
          <a:p>
            <a:r>
              <a:rPr lang="ru-RU" sz="2600" dirty="0" smtClean="0">
                <a:latin typeface="Muller Narrow Light" pitchFamily="2" charset="0"/>
              </a:rPr>
              <a:t>И ОТВЕТСТВЕННОГО УПРАВЛЕНИЯ МУНИЦИПАЛЬНЫМИ ФИНАНСАМИ»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559303" y="3258251"/>
            <a:ext cx="10906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8915510" y="1286459"/>
            <a:ext cx="3454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Muller Narrow ExtraBold" pitchFamily="50" charset="-52"/>
                <a:cs typeface="Times New Roman" panose="02020603050405020304" pitchFamily="18" charset="0"/>
              </a:rPr>
              <a:t>ПМО </a:t>
            </a:r>
            <a:r>
              <a:rPr lang="ru-RU" sz="1400" b="1" dirty="0">
                <a:latin typeface="Muller Narrow ExtraBold" pitchFamily="50" charset="-52"/>
                <a:cs typeface="Times New Roman" panose="02020603050405020304" pitchFamily="18" charset="0"/>
              </a:rPr>
              <a:t>от 30.09.2013 № 554-ПП</a:t>
            </a: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559303" y="6002800"/>
            <a:ext cx="3803490" cy="978663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latin typeface="Muller Narrow Light" pitchFamily="50" charset="-52"/>
              </a:rPr>
              <a:t>Ответственный исполнитель Подпрограммы 3 </a:t>
            </a:r>
            <a:r>
              <a:rPr lang="ru-RU" sz="1400" b="1" dirty="0">
                <a:latin typeface="Muller Narrow Light" pitchFamily="50" charset="-52"/>
              </a:rPr>
              <a:t>- Комитет государственного и финансового контроля Мурманской </a:t>
            </a:r>
            <a:r>
              <a:rPr lang="ru-RU" sz="1400" b="1" dirty="0" smtClean="0">
                <a:latin typeface="Muller Narrow Light" pitchFamily="50" charset="-52"/>
              </a:rPr>
              <a:t>области</a:t>
            </a:r>
            <a:endParaRPr lang="ru-RU" sz="1400" b="1" dirty="0">
              <a:latin typeface="Muller Narrow Light" pitchFamily="50" charset="-52"/>
            </a:endParaRP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6558781" y="1524775"/>
            <a:ext cx="4285263" cy="4422155"/>
            <a:chOff x="420815" y="2907473"/>
            <a:chExt cx="3493745" cy="4838566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rgbClr val="0082C8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20815" y="2907473"/>
              <a:ext cx="3493745" cy="1794230"/>
            </a:xfrm>
            <a:prstGeom prst="roundRect">
              <a:avLst>
                <a:gd name="adj" fmla="val 11961"/>
              </a:avLst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551768" y="3074855"/>
              <a:ext cx="3231359" cy="1347033"/>
            </a:xfrm>
            <a:prstGeom prst="rect">
              <a:avLst/>
            </a:prstGeom>
            <a:ln>
              <a:solidFill>
                <a:srgbClr val="0082C8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Подпрограмма 3 «Организация и </a:t>
              </a:r>
              <a:r>
                <a:rPr lang="ru-RU" sz="2000" b="1" dirty="0">
                  <a:solidFill>
                    <a:schemeClr val="bg1"/>
                  </a:solidFill>
                  <a:latin typeface="Muller Narrow Light" pitchFamily="50" charset="-52"/>
                </a:rPr>
                <a:t>осуществление</a:t>
              </a:r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 контроля и надзора в бюджетно-финансовой сфере</a:t>
              </a:r>
              <a:r>
                <a:rPr lang="ru-RU" b="1" dirty="0" smtClean="0">
                  <a:solidFill>
                    <a:schemeClr val="bg1"/>
                  </a:solidFill>
                  <a:latin typeface="Muller Narrow Light" pitchFamily="50" charset="-52"/>
                </a:rPr>
                <a:t>»</a:t>
              </a:r>
              <a:endParaRPr lang="ru-RU" b="1" dirty="0">
                <a:solidFill>
                  <a:schemeClr val="bg1"/>
                </a:solidFill>
                <a:latin typeface="Muller Narrow Light" pitchFamily="50" charset="-52"/>
              </a:endParaRPr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6818559" y="3470260"/>
            <a:ext cx="376570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Muller Narrow Bold"/>
                <a:cs typeface="Arial" pitchFamily="34" charset="0"/>
              </a:rPr>
              <a:t>Цель - обеспечение </a:t>
            </a:r>
            <a:r>
              <a:rPr lang="ru-RU" dirty="0">
                <a:latin typeface="Muller Narrow Bold"/>
                <a:cs typeface="Arial" pitchFamily="34" charset="0"/>
              </a:rPr>
              <a:t>контроля и надзора за соблюдением бюджетного законодательства и законодательства в сфере закупок товаров, работ, услуг для обеспечения государственных и муниципальных </a:t>
            </a:r>
            <a:r>
              <a:rPr lang="ru-RU" dirty="0" smtClean="0">
                <a:latin typeface="Muller Narrow Bold"/>
                <a:cs typeface="Arial" pitchFamily="34" charset="0"/>
              </a:rPr>
              <a:t>нужд</a:t>
            </a:r>
            <a:endParaRPr lang="ru-RU" dirty="0">
              <a:solidFill>
                <a:schemeClr val="accent3"/>
              </a:solidFill>
              <a:latin typeface="Muller Narrow Light" pitchFamily="50" charset="-52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4167607" y="2665543"/>
            <a:ext cx="3937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32" name="Скругленная прямоугольная выноска 51"/>
          <p:cNvSpPr/>
          <p:nvPr/>
        </p:nvSpPr>
        <p:spPr>
          <a:xfrm rot="5400000" flipH="1" flipV="1">
            <a:off x="3523866" y="3500878"/>
            <a:ext cx="1287483" cy="5905384"/>
          </a:xfrm>
          <a:custGeom>
            <a:avLst/>
            <a:gdLst>
              <a:gd name="connsiteX0" fmla="*/ 0 w 800219"/>
              <a:gd name="connsiteY0" fmla="*/ 133373 h 3789097"/>
              <a:gd name="connsiteX1" fmla="*/ 133373 w 800219"/>
              <a:gd name="connsiteY1" fmla="*/ 0 h 3789097"/>
              <a:gd name="connsiteX2" fmla="*/ 466794 w 800219"/>
              <a:gd name="connsiteY2" fmla="*/ 0 h 3789097"/>
              <a:gd name="connsiteX3" fmla="*/ 466794 w 800219"/>
              <a:gd name="connsiteY3" fmla="*/ 0 h 3789097"/>
              <a:gd name="connsiteX4" fmla="*/ 666849 w 800219"/>
              <a:gd name="connsiteY4" fmla="*/ 0 h 3789097"/>
              <a:gd name="connsiteX5" fmla="*/ 666846 w 800219"/>
              <a:gd name="connsiteY5" fmla="*/ 0 h 3789097"/>
              <a:gd name="connsiteX6" fmla="*/ 800219 w 800219"/>
              <a:gd name="connsiteY6" fmla="*/ 133373 h 3789097"/>
              <a:gd name="connsiteX7" fmla="*/ 800219 w 800219"/>
              <a:gd name="connsiteY7" fmla="*/ 2210307 h 3789097"/>
              <a:gd name="connsiteX8" fmla="*/ 860115 w 800219"/>
              <a:gd name="connsiteY8" fmla="*/ 2682984 h 3789097"/>
              <a:gd name="connsiteX9" fmla="*/ 800219 w 800219"/>
              <a:gd name="connsiteY9" fmla="*/ 3157581 h 3789097"/>
              <a:gd name="connsiteX10" fmla="*/ 800219 w 800219"/>
              <a:gd name="connsiteY10" fmla="*/ 3655724 h 3789097"/>
              <a:gd name="connsiteX11" fmla="*/ 666846 w 800219"/>
              <a:gd name="connsiteY11" fmla="*/ 3789097 h 3789097"/>
              <a:gd name="connsiteX12" fmla="*/ 666849 w 800219"/>
              <a:gd name="connsiteY12" fmla="*/ 3789097 h 3789097"/>
              <a:gd name="connsiteX13" fmla="*/ 466794 w 800219"/>
              <a:gd name="connsiteY13" fmla="*/ 3789097 h 3789097"/>
              <a:gd name="connsiteX14" fmla="*/ 466794 w 800219"/>
              <a:gd name="connsiteY14" fmla="*/ 3789097 h 3789097"/>
              <a:gd name="connsiteX15" fmla="*/ 133373 w 800219"/>
              <a:gd name="connsiteY15" fmla="*/ 3789097 h 3789097"/>
              <a:gd name="connsiteX16" fmla="*/ 0 w 800219"/>
              <a:gd name="connsiteY16" fmla="*/ 3655724 h 3789097"/>
              <a:gd name="connsiteX17" fmla="*/ 0 w 800219"/>
              <a:gd name="connsiteY17" fmla="*/ 3157581 h 3789097"/>
              <a:gd name="connsiteX18" fmla="*/ 0 w 800219"/>
              <a:gd name="connsiteY18" fmla="*/ 2210307 h 3789097"/>
              <a:gd name="connsiteX19" fmla="*/ 0 w 800219"/>
              <a:gd name="connsiteY19" fmla="*/ 2210307 h 3789097"/>
              <a:gd name="connsiteX20" fmla="*/ 0 w 800219"/>
              <a:gd name="connsiteY20" fmla="*/ 133373 h 3789097"/>
              <a:gd name="connsiteX0" fmla="*/ 0 w 860115"/>
              <a:gd name="connsiteY0" fmla="*/ 133373 h 3789097"/>
              <a:gd name="connsiteX1" fmla="*/ 133373 w 860115"/>
              <a:gd name="connsiteY1" fmla="*/ 0 h 3789097"/>
              <a:gd name="connsiteX2" fmla="*/ 466794 w 860115"/>
              <a:gd name="connsiteY2" fmla="*/ 0 h 3789097"/>
              <a:gd name="connsiteX3" fmla="*/ 466794 w 860115"/>
              <a:gd name="connsiteY3" fmla="*/ 0 h 3789097"/>
              <a:gd name="connsiteX4" fmla="*/ 666849 w 860115"/>
              <a:gd name="connsiteY4" fmla="*/ 0 h 3789097"/>
              <a:gd name="connsiteX5" fmla="*/ 666846 w 860115"/>
              <a:gd name="connsiteY5" fmla="*/ 0 h 3789097"/>
              <a:gd name="connsiteX6" fmla="*/ 800219 w 860115"/>
              <a:gd name="connsiteY6" fmla="*/ 133373 h 3789097"/>
              <a:gd name="connsiteX7" fmla="*/ 807715 w 860115"/>
              <a:gd name="connsiteY7" fmla="*/ 3034766 h 3789097"/>
              <a:gd name="connsiteX8" fmla="*/ 860115 w 860115"/>
              <a:gd name="connsiteY8" fmla="*/ 2682984 h 3789097"/>
              <a:gd name="connsiteX9" fmla="*/ 800219 w 860115"/>
              <a:gd name="connsiteY9" fmla="*/ 3157581 h 3789097"/>
              <a:gd name="connsiteX10" fmla="*/ 800219 w 860115"/>
              <a:gd name="connsiteY10" fmla="*/ 3655724 h 3789097"/>
              <a:gd name="connsiteX11" fmla="*/ 666846 w 860115"/>
              <a:gd name="connsiteY11" fmla="*/ 3789097 h 3789097"/>
              <a:gd name="connsiteX12" fmla="*/ 666849 w 860115"/>
              <a:gd name="connsiteY12" fmla="*/ 3789097 h 3789097"/>
              <a:gd name="connsiteX13" fmla="*/ 466794 w 860115"/>
              <a:gd name="connsiteY13" fmla="*/ 3789097 h 3789097"/>
              <a:gd name="connsiteX14" fmla="*/ 466794 w 860115"/>
              <a:gd name="connsiteY14" fmla="*/ 3789097 h 3789097"/>
              <a:gd name="connsiteX15" fmla="*/ 133373 w 860115"/>
              <a:gd name="connsiteY15" fmla="*/ 3789097 h 3789097"/>
              <a:gd name="connsiteX16" fmla="*/ 0 w 860115"/>
              <a:gd name="connsiteY16" fmla="*/ 3655724 h 3789097"/>
              <a:gd name="connsiteX17" fmla="*/ 0 w 860115"/>
              <a:gd name="connsiteY17" fmla="*/ 3157581 h 3789097"/>
              <a:gd name="connsiteX18" fmla="*/ 0 w 860115"/>
              <a:gd name="connsiteY18" fmla="*/ 2210307 h 3789097"/>
              <a:gd name="connsiteX19" fmla="*/ 0 w 860115"/>
              <a:gd name="connsiteY19" fmla="*/ 2210307 h 3789097"/>
              <a:gd name="connsiteX20" fmla="*/ 0 w 86011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7715 w 875105"/>
              <a:gd name="connsiteY7" fmla="*/ 3034766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87192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240738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5105" h="3789097">
                <a:moveTo>
                  <a:pt x="0" y="80907"/>
                </a:moveTo>
                <a:cubicBezTo>
                  <a:pt x="0" y="7247"/>
                  <a:pt x="37228" y="0"/>
                  <a:pt x="110888" y="0"/>
                </a:cubicBezTo>
                <a:lnTo>
                  <a:pt x="466794" y="0"/>
                </a:lnTo>
                <a:lnTo>
                  <a:pt x="466794" y="0"/>
                </a:lnTo>
                <a:lnTo>
                  <a:pt x="666849" y="0"/>
                </a:lnTo>
                <a:lnTo>
                  <a:pt x="711817" y="0"/>
                </a:lnTo>
                <a:cubicBezTo>
                  <a:pt x="785477" y="0"/>
                  <a:pt x="800219" y="7247"/>
                  <a:pt x="800219" y="80907"/>
                </a:cubicBezTo>
                <a:cubicBezTo>
                  <a:pt x="802718" y="1048038"/>
                  <a:pt x="797721" y="1971178"/>
                  <a:pt x="800220" y="2938309"/>
                </a:cubicBezTo>
                <a:lnTo>
                  <a:pt x="875105" y="3095213"/>
                </a:lnTo>
                <a:lnTo>
                  <a:pt x="793706" y="3240738"/>
                </a:lnTo>
                <a:cubicBezTo>
                  <a:pt x="793379" y="3417345"/>
                  <a:pt x="793051" y="3531583"/>
                  <a:pt x="792724" y="3708190"/>
                </a:cubicBezTo>
                <a:cubicBezTo>
                  <a:pt x="792724" y="3781850"/>
                  <a:pt x="740506" y="3789097"/>
                  <a:pt x="666846" y="3789097"/>
                </a:cubicBezTo>
                <a:lnTo>
                  <a:pt x="711820" y="3789097"/>
                </a:lnTo>
                <a:lnTo>
                  <a:pt x="466794" y="3789097"/>
                </a:lnTo>
                <a:lnTo>
                  <a:pt x="466794" y="3789097"/>
                </a:lnTo>
                <a:lnTo>
                  <a:pt x="73413" y="3789097"/>
                </a:lnTo>
                <a:cubicBezTo>
                  <a:pt x="-247" y="3789097"/>
                  <a:pt x="0" y="3774354"/>
                  <a:pt x="0" y="3700694"/>
                </a:cubicBezTo>
                <a:lnTo>
                  <a:pt x="0" y="3157581"/>
                </a:lnTo>
                <a:lnTo>
                  <a:pt x="0" y="2210307"/>
                </a:lnTo>
                <a:lnTo>
                  <a:pt x="0" y="2210307"/>
                </a:lnTo>
                <a:lnTo>
                  <a:pt x="0" y="80907"/>
                </a:lnTo>
                <a:close/>
              </a:path>
            </a:pathLst>
          </a:custGeom>
          <a:ln w="63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1340842" y="6095113"/>
            <a:ext cx="59053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С полной редакцией государственной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программы Вы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можете ознакомиться на официальном сайте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Комитета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государственного и финансового контроля Мурманской области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: http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://gosfincontrol.gov-murman.ru/documents/programs/gcp.php</a:t>
            </a:r>
          </a:p>
        </p:txBody>
      </p:sp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98C6A83B-6E41-4E11-8AF2-1E49C5F6E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1922" y="5276654"/>
            <a:ext cx="582140" cy="582140"/>
          </a:xfrm>
          <a:prstGeom prst="rect">
            <a:avLst/>
          </a:prstGeom>
        </p:spPr>
      </p:pic>
      <p:grpSp>
        <p:nvGrpSpPr>
          <p:cNvPr id="24" name="Группа 23"/>
          <p:cNvGrpSpPr/>
          <p:nvPr/>
        </p:nvGrpSpPr>
        <p:grpSpPr>
          <a:xfrm>
            <a:off x="139944" y="1612912"/>
            <a:ext cx="5790956" cy="4334018"/>
            <a:chOff x="420816" y="2986890"/>
            <a:chExt cx="3493263" cy="4759149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chemeClr val="accent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951349" y="4876952"/>
              <a:ext cx="237435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dirty="0">
                <a:solidFill>
                  <a:schemeClr val="accent3"/>
                </a:solidFill>
                <a:latin typeface="Muller Narrow Light" pitchFamily="50" charset="-52"/>
                <a:cs typeface="Arial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551768" y="3052650"/>
              <a:ext cx="3231359" cy="6398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Оценка эффективности государственной программы за 2018 г.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8" name="Скругленный прямоугольник 27"/>
          <p:cNvSpPr/>
          <p:nvPr/>
        </p:nvSpPr>
        <p:spPr>
          <a:xfrm>
            <a:off x="139944" y="1631679"/>
            <a:ext cx="5790955" cy="866963"/>
          </a:xfrm>
          <a:prstGeom prst="roundRect">
            <a:avLst>
              <a:gd name="adj" fmla="val 11961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80242" y="1772772"/>
            <a:ext cx="5059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Muller Narrow Light" pitchFamily="50" charset="-52"/>
              </a:rPr>
              <a:t>Цель  - повышение сбалансированности и устойчивости бюджетной системы региона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39944" y="2206255"/>
            <a:ext cx="5790955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latin typeface="Muller Narrow Light"/>
              <a:cs typeface="Arial" pitchFamily="34" charset="0"/>
            </a:endParaRPr>
          </a:p>
          <a:p>
            <a:r>
              <a:rPr lang="ru-RU" sz="1600" dirty="0" smtClean="0">
                <a:latin typeface="Muller Narrow Light"/>
                <a:cs typeface="Arial" pitchFamily="34" charset="0"/>
              </a:rPr>
              <a:t>Задачи:</a:t>
            </a:r>
          </a:p>
          <a:p>
            <a:r>
              <a:rPr lang="ru-RU" sz="1600" dirty="0" smtClean="0">
                <a:latin typeface="Muller Narrow Light"/>
                <a:cs typeface="Arial" pitchFamily="34" charset="0"/>
              </a:rPr>
              <a:t>1. Повышение </a:t>
            </a:r>
            <a:r>
              <a:rPr lang="ru-RU" sz="1600" dirty="0">
                <a:latin typeface="Muller Narrow Light"/>
                <a:cs typeface="Arial" pitchFamily="34" charset="0"/>
              </a:rPr>
              <a:t>качества бюджетного процесса в Мурманской области</a:t>
            </a:r>
          </a:p>
          <a:p>
            <a:r>
              <a:rPr lang="ru-RU" sz="1600" dirty="0" smtClean="0">
                <a:latin typeface="Muller Narrow Light"/>
                <a:cs typeface="Arial" pitchFamily="34" charset="0"/>
              </a:rPr>
              <a:t>2. Обеспечение </a:t>
            </a:r>
            <a:r>
              <a:rPr lang="ru-RU" sz="1600" dirty="0">
                <a:latin typeface="Muller Narrow Light"/>
                <a:cs typeface="Arial" pitchFamily="34" charset="0"/>
              </a:rPr>
              <a:t>устойчивого исполнения местных </a:t>
            </a:r>
            <a:r>
              <a:rPr lang="ru-RU" sz="1600" dirty="0" smtClean="0">
                <a:latin typeface="Muller Narrow Light"/>
                <a:cs typeface="Arial" pitchFamily="34" charset="0"/>
              </a:rPr>
              <a:t>бюджетов</a:t>
            </a:r>
          </a:p>
          <a:p>
            <a:r>
              <a:rPr lang="ru-RU" sz="1600" dirty="0" smtClean="0">
                <a:latin typeface="Muller Narrow Light"/>
                <a:cs typeface="Arial" pitchFamily="34" charset="0"/>
              </a:rPr>
              <a:t>3. Обеспечение </a:t>
            </a:r>
            <a:r>
              <a:rPr lang="ru-RU" sz="1600" dirty="0">
                <a:latin typeface="Muller Narrow Light"/>
                <a:cs typeface="Arial" pitchFamily="34" charset="0"/>
              </a:rPr>
              <a:t>контроля и надзора за соблюдением бюджетного законодательства и законодательства в сфере закупок товаров, работ, услуг для обеспечения государственных и муниципальных нужд Мурманской </a:t>
            </a:r>
            <a:r>
              <a:rPr lang="ru-RU" sz="1600" dirty="0" smtClean="0">
                <a:latin typeface="Muller Narrow Light"/>
                <a:cs typeface="Arial" pitchFamily="34" charset="0"/>
              </a:rPr>
              <a:t>области</a:t>
            </a:r>
          </a:p>
          <a:p>
            <a:r>
              <a:rPr lang="ru-RU" sz="1600" dirty="0" smtClean="0">
                <a:latin typeface="Muller Narrow Light"/>
                <a:cs typeface="Arial" pitchFamily="34" charset="0"/>
              </a:rPr>
              <a:t>4. Повышение </a:t>
            </a:r>
            <a:r>
              <a:rPr lang="ru-RU" sz="1600" dirty="0">
                <a:latin typeface="Muller Narrow Light"/>
                <a:cs typeface="Arial" pitchFamily="34" charset="0"/>
              </a:rPr>
              <a:t>эффективности, результативности и прозрачности осуществления закупок товаров, работ, услуг для обеспечения государственных и муниципальных </a:t>
            </a:r>
            <a:r>
              <a:rPr lang="ru-RU" sz="1600" dirty="0" smtClean="0">
                <a:latin typeface="Muller Narrow Light"/>
                <a:cs typeface="Arial" pitchFamily="34" charset="0"/>
              </a:rPr>
              <a:t>нужд</a:t>
            </a:r>
            <a:endParaRPr lang="ru-RU" sz="1600" dirty="0">
              <a:latin typeface="Muller Narrow Ligh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3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98919A14-1B18-47D0-8568-64D16D0DC020}"/>
              </a:ext>
            </a:extLst>
          </p:cNvPr>
          <p:cNvSpPr/>
          <p:nvPr/>
        </p:nvSpPr>
        <p:spPr>
          <a:xfrm>
            <a:off x="0" y="1888177"/>
            <a:ext cx="12239625" cy="4704244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="" xmlns:a16="http://schemas.microsoft.com/office/drawing/2014/main" id="{CE916982-D574-43F2-AB06-6B72E7071511}"/>
              </a:ext>
            </a:extLst>
          </p:cNvPr>
          <p:cNvSpPr/>
          <p:nvPr/>
        </p:nvSpPr>
        <p:spPr>
          <a:xfrm>
            <a:off x="176964" y="127926"/>
            <a:ext cx="11856150" cy="1683835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r>
              <a:rPr lang="ru-RU" sz="2600" dirty="0" smtClean="0">
                <a:latin typeface="Muller Narrow Light" panose="00000400000000000000" pitchFamily="50" charset="-52"/>
              </a:rPr>
              <a:t>ОСНОВНЫЕ НАПРАВЛЕНИЯ РЕАЛИЗАЦИИ ПОДПРОГРАММЫ 3 </a:t>
            </a:r>
            <a:r>
              <a:rPr lang="ru-RU" sz="2600" dirty="0" smtClean="0">
                <a:latin typeface="Muller Narrow Light" pitchFamily="2" charset="0"/>
              </a:rPr>
              <a:t>ГОСУДАРСТВЕННОЙ ПРОГРАММЫ </a:t>
            </a:r>
            <a:r>
              <a:rPr lang="ru-RU" sz="2600" dirty="0">
                <a:latin typeface="Muller Narrow Light" pitchFamily="2" charset="0"/>
              </a:rPr>
              <a:t>«УПРАВЛЕНИЕ РЕГИОНАЛЬНЫМИ </a:t>
            </a:r>
          </a:p>
          <a:p>
            <a:r>
              <a:rPr lang="ru-RU" sz="2600" dirty="0">
                <a:latin typeface="Muller Narrow Light" pitchFamily="2" charset="0"/>
              </a:rPr>
              <a:t>ФИНАНСАМИ, СОЗДАНИЕ УСЛОВИЙ ДЛЯ ЭФФЕКТИВНОГО </a:t>
            </a:r>
          </a:p>
          <a:p>
            <a:r>
              <a:rPr lang="ru-RU" sz="2600" dirty="0">
                <a:latin typeface="Muller Narrow Light" pitchFamily="2" charset="0"/>
              </a:rPr>
              <a:t>И ОТВЕТСТВЕННОГО УПРАВЛЕНИЯ МУНИЦИПАЛЬНЫМИ ФИНАНСАМИ</a:t>
            </a:r>
            <a:r>
              <a:rPr lang="ru-RU" sz="2600" dirty="0" smtClean="0">
                <a:latin typeface="Muller Narrow Light" pitchFamily="2" charset="0"/>
              </a:rPr>
              <a:t>»</a:t>
            </a:r>
            <a:r>
              <a:rPr lang="ru-RU" sz="2600" dirty="0" smtClean="0">
                <a:latin typeface="Muller Narrow Light" panose="00000400000000000000" pitchFamily="50" charset="-52"/>
              </a:rPr>
              <a:t>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sp>
        <p:nvSpPr>
          <p:cNvPr id="51" name="Номер слайда 1">
            <a:extLst>
              <a:ext uri="{FF2B5EF4-FFF2-40B4-BE49-F238E27FC236}">
                <a16:creationId xmlns="" xmlns:a16="http://schemas.microsoft.com/office/drawing/2014/main" id="{3ABE8DD8-385B-4AEA-B665-94E17248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219" y="6572638"/>
            <a:ext cx="2764673" cy="384794"/>
          </a:xfrm>
        </p:spPr>
        <p:txBody>
          <a:bodyPr/>
          <a:lstStyle/>
          <a:p>
            <a:pPr defTabSz="458983">
              <a:defRPr/>
            </a:pPr>
            <a:fld id="{8AEA689C-0428-2041-A422-96CC7CA87939}" type="slidenum">
              <a:rPr lang="ru-RU" sz="1200">
                <a:solidFill>
                  <a:prstClr val="black">
                    <a:tint val="75000"/>
                  </a:prstClr>
                </a:solidFill>
                <a:latin typeface="Muller Narrow Light" panose="00000400000000000000" pitchFamily="50" charset="-52"/>
              </a:rPr>
              <a:pPr defTabSz="458983">
                <a:defRPr/>
              </a:pPr>
              <a:t>5</a:t>
            </a:fld>
            <a:endParaRPr lang="ru-RU" sz="1200" dirty="0">
              <a:solidFill>
                <a:prstClr val="black">
                  <a:tint val="75000"/>
                </a:prstClr>
              </a:solidFill>
              <a:latin typeface="Muller Narrow Light" panose="00000400000000000000" pitchFamily="50" charset="-52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C366B50E-A1CB-454C-A313-D4630C3E063B}"/>
              </a:ext>
            </a:extLst>
          </p:cNvPr>
          <p:cNvGrpSpPr/>
          <p:nvPr/>
        </p:nvGrpSpPr>
        <p:grpSpPr>
          <a:xfrm>
            <a:off x="219679" y="2351984"/>
            <a:ext cx="3798300" cy="4153442"/>
            <a:chOff x="219679" y="2357055"/>
            <a:chExt cx="3798300" cy="4153442"/>
          </a:xfrm>
        </p:grpSpPr>
        <p:sp>
          <p:nvSpPr>
            <p:cNvPr id="29" name="Скругленный прямоугольник 14">
              <a:extLst>
                <a:ext uri="{FF2B5EF4-FFF2-40B4-BE49-F238E27FC236}">
                  <a16:creationId xmlns="" xmlns:a16="http://schemas.microsoft.com/office/drawing/2014/main" id="{582108B0-5D67-4034-8D1F-F126063E34E3}"/>
                </a:ext>
              </a:extLst>
            </p:cNvPr>
            <p:cNvSpPr/>
            <p:nvPr/>
          </p:nvSpPr>
          <p:spPr>
            <a:xfrm>
              <a:off x="219679" y="2357055"/>
              <a:ext cx="3798300" cy="4153442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="" xmlns:a16="http://schemas.microsoft.com/office/drawing/2014/main" id="{90C8D001-2C3C-4C4F-8C54-437A4EE62429}"/>
                </a:ext>
              </a:extLst>
            </p:cNvPr>
            <p:cNvSpPr/>
            <p:nvPr/>
          </p:nvSpPr>
          <p:spPr>
            <a:xfrm>
              <a:off x="219679" y="2832107"/>
              <a:ext cx="3737786" cy="212365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ОСУЩЕСТВЛЕНИЕ КОНТРОЛЯ ЗА ИСПОЛНЕНИЕМ БЮДЖЕТНОГО ЗАКОНОДАТЕЛЬСТВА РФ</a:t>
              </a: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942B46BA-D3EF-4B00-9093-D64A7338C370}"/>
              </a:ext>
            </a:extLst>
          </p:cNvPr>
          <p:cNvGrpSpPr/>
          <p:nvPr/>
        </p:nvGrpSpPr>
        <p:grpSpPr>
          <a:xfrm>
            <a:off x="8092115" y="2351984"/>
            <a:ext cx="3853509" cy="4148371"/>
            <a:chOff x="8092115" y="2351984"/>
            <a:chExt cx="3853509" cy="4148371"/>
          </a:xfrm>
        </p:grpSpPr>
        <p:sp>
          <p:nvSpPr>
            <p:cNvPr id="27" name="Скругленный прямоугольник 14">
              <a:extLst>
                <a:ext uri="{FF2B5EF4-FFF2-40B4-BE49-F238E27FC236}">
                  <a16:creationId xmlns="" xmlns:a16="http://schemas.microsoft.com/office/drawing/2014/main" id="{EAFED42E-41A8-4890-A443-C1D1B770D5B2}"/>
                </a:ext>
              </a:extLst>
            </p:cNvPr>
            <p:cNvSpPr/>
            <p:nvPr/>
          </p:nvSpPr>
          <p:spPr>
            <a:xfrm>
              <a:off x="8147324" y="2351984"/>
              <a:ext cx="3798300" cy="4148371"/>
            </a:xfrm>
            <a:prstGeom prst="roundRect">
              <a:avLst>
                <a:gd name="adj" fmla="val 3082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="" xmlns:a16="http://schemas.microsoft.com/office/drawing/2014/main" id="{FB7AB016-1614-4069-BF51-239423C21F8B}"/>
                </a:ext>
              </a:extLst>
            </p:cNvPr>
            <p:cNvSpPr/>
            <p:nvPr/>
          </p:nvSpPr>
          <p:spPr>
            <a:xfrm>
              <a:off x="8092115" y="2503871"/>
              <a:ext cx="3812108" cy="246221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КОНТРОЛЬНЫЕ МЕРОПРИЯТИЯ ОСУЩЕСТВЛЯЮТСЯ ПУТЕМ ПРОВЕДЕНИЯ ПЛАНОВЫХ И ВНЕПЛАНОВЫХ ПРОВЕРОК</a:t>
              </a: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940000B4-9A90-4F89-9101-88C85FAD7E7A}"/>
              </a:ext>
            </a:extLst>
          </p:cNvPr>
          <p:cNvGrpSpPr/>
          <p:nvPr/>
        </p:nvGrpSpPr>
        <p:grpSpPr>
          <a:xfrm>
            <a:off x="4184244" y="2118192"/>
            <a:ext cx="3798380" cy="4470790"/>
            <a:chOff x="4206513" y="2118192"/>
            <a:chExt cx="3798380" cy="4470790"/>
          </a:xfrm>
        </p:grpSpPr>
        <p:sp>
          <p:nvSpPr>
            <p:cNvPr id="28" name="Скругленный прямоугольник 14">
              <a:extLst>
                <a:ext uri="{FF2B5EF4-FFF2-40B4-BE49-F238E27FC236}">
                  <a16:creationId xmlns="" xmlns:a16="http://schemas.microsoft.com/office/drawing/2014/main" id="{4E13A2F1-7006-4C31-AA0C-047FF49E560B}"/>
                </a:ext>
              </a:extLst>
            </p:cNvPr>
            <p:cNvSpPr/>
            <p:nvPr/>
          </p:nvSpPr>
          <p:spPr>
            <a:xfrm>
              <a:off x="4206513" y="2357055"/>
              <a:ext cx="3798380" cy="4143300"/>
            </a:xfrm>
            <a:prstGeom prst="roundRect">
              <a:avLst>
                <a:gd name="adj" fmla="val 3195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7" name="Прямоугольник 36">
              <a:extLst>
                <a:ext uri="{FF2B5EF4-FFF2-40B4-BE49-F238E27FC236}">
                  <a16:creationId xmlns="" xmlns:a16="http://schemas.microsoft.com/office/drawing/2014/main" id="{E7B417C1-EB24-4F8F-825B-5AAAA59802BA}"/>
                </a:ext>
              </a:extLst>
            </p:cNvPr>
            <p:cNvSpPr/>
            <p:nvPr/>
          </p:nvSpPr>
          <p:spPr>
            <a:xfrm>
              <a:off x="4309261" y="2495554"/>
              <a:ext cx="3668810" cy="409342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r>
                <a:rPr lang="ru-RU" sz="2200" b="1" dirty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ОСУЩЕСТВЛЕНИЕ КОНТРОЛЯ ЗА ИСПОЛНЕНИЕМ </a:t>
              </a: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ЗАКОНОДАТЕЛЬСТВА </a:t>
              </a:r>
              <a:r>
                <a:rPr lang="ru-RU" sz="2200" b="1" dirty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РФ</a:t>
              </a:r>
            </a:p>
            <a:p>
              <a:pPr algn="ctr" defTabSz="458983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В СФЕРЕ ЗАКУПОК ТОВАРОВ, РАБОТ, УСЛУГ ДЛЯ ГОСУДАРСТВЕННЫХ И МУНИЦИПАЛЬНЫХ НУЖД</a:t>
              </a: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  <a:p>
              <a:pPr algn="ctr" defTabSz="458983">
                <a:defRPr/>
              </a:pPr>
              <a:endParaRPr lang="ru-RU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  <p:sp>
          <p:nvSpPr>
            <p:cNvPr id="88" name="Треугольник 4">
              <a:extLst>
                <a:ext uri="{FF2B5EF4-FFF2-40B4-BE49-F238E27FC236}">
                  <a16:creationId xmlns="" xmlns:a16="http://schemas.microsoft.com/office/drawing/2014/main" id="{35DD9096-9478-4C7B-BD15-01E6DF77CF3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6046308" y="2118192"/>
              <a:ext cx="162000" cy="108000"/>
            </a:xfrm>
            <a:prstGeom prst="triangle">
              <a:avLst/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3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1986738" y="2118192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10038426" y="2127097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5" name="Рисунок 74">
            <a:extLst>
              <a:ext uri="{FF2B5EF4-FFF2-40B4-BE49-F238E27FC236}">
                <a16:creationId xmlns="" xmlns:a16="http://schemas.microsoft.com/office/drawing/2014/main" id="{DA082C74-5977-CF44-9629-E456B1E1D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1574" y="5471263"/>
            <a:ext cx="535701" cy="612230"/>
          </a:xfrm>
          <a:prstGeom prst="rect">
            <a:avLst/>
          </a:prstGeom>
        </p:spPr>
      </p:pic>
      <p:pic>
        <p:nvPicPr>
          <p:cNvPr id="81" name="Рисунок 80">
            <a:extLst>
              <a:ext uri="{FF2B5EF4-FFF2-40B4-BE49-F238E27FC236}">
                <a16:creationId xmlns:a16="http://schemas.microsoft.com/office/drawing/2014/main" xmlns="" id="{B11A9B1F-03B3-0242-AFBC-E8D13C80A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3261" y="5333794"/>
            <a:ext cx="663245" cy="66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8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98919A14-1B18-47D0-8568-64D16D0DC020}"/>
              </a:ext>
            </a:extLst>
          </p:cNvPr>
          <p:cNvSpPr/>
          <p:nvPr/>
        </p:nvSpPr>
        <p:spPr>
          <a:xfrm>
            <a:off x="86498" y="1225830"/>
            <a:ext cx="11976672" cy="557873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09253" y="680456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latin typeface="Muller Narrow Light"/>
              </a:rPr>
              <a:pPr/>
              <a:t>6</a:t>
            </a:fld>
            <a:endParaRPr lang="ru-RU" sz="1200" dirty="0">
              <a:latin typeface="Muller Narrow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E916982-D574-43F2-AB06-6B72E707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349" y="235459"/>
            <a:ext cx="10556677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600" dirty="0" smtClean="0">
                <a:latin typeface="Muller Narrow Light" panose="00000400000000000000" pitchFamily="50" charset="-52"/>
              </a:rPr>
              <a:t>ИСТОРИЧЕСКАЯ СПРАВКА О </a:t>
            </a:r>
            <a:r>
              <a:rPr lang="ru-RU" sz="2600" smtClean="0">
                <a:latin typeface="Muller Narrow Light" panose="00000400000000000000" pitchFamily="50" charset="-52"/>
              </a:rPr>
              <a:t>КОМИТЕТЕ ГОСУДАРСТВЕННОГО </a:t>
            </a:r>
            <a:r>
              <a:rPr lang="ru-RU" sz="2600" dirty="0" smtClean="0">
                <a:latin typeface="Muller Narrow Light" panose="00000400000000000000" pitchFamily="50" charset="-52"/>
              </a:rPr>
              <a:t>И ФИНАНСОВОГО КОНТРОЛЯ МУРМАНСКОЙ ОБЛАСТИ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CB237D10-465D-40D8-AC53-29E8D45DB63A}"/>
              </a:ext>
            </a:extLst>
          </p:cNvPr>
          <p:cNvGrpSpPr/>
          <p:nvPr/>
        </p:nvGrpSpPr>
        <p:grpSpPr>
          <a:xfrm>
            <a:off x="5445284" y="1812079"/>
            <a:ext cx="6079782" cy="4654146"/>
            <a:chOff x="7040540" y="1925390"/>
            <a:chExt cx="4320000" cy="4304302"/>
          </a:xfrm>
        </p:grpSpPr>
        <p:sp>
          <p:nvSpPr>
            <p:cNvPr id="8" name="Скругленный прямоугольник 11">
              <a:extLst>
                <a:ext uri="{FF2B5EF4-FFF2-40B4-BE49-F238E27FC236}">
                  <a16:creationId xmlns="" xmlns:a16="http://schemas.microsoft.com/office/drawing/2014/main" id="{9EB9AF23-CFD5-44B3-A9EF-B3A9B67C81B8}"/>
                </a:ext>
              </a:extLst>
            </p:cNvPr>
            <p:cNvSpPr/>
            <p:nvPr/>
          </p:nvSpPr>
          <p:spPr>
            <a:xfrm>
              <a:off x="7040540" y="1925390"/>
              <a:ext cx="4320000" cy="4304302"/>
            </a:xfrm>
            <a:prstGeom prst="roundRect">
              <a:avLst>
                <a:gd name="adj" fmla="val 3659"/>
              </a:avLst>
            </a:prstGeom>
            <a:solidFill>
              <a:schemeClr val="bg1"/>
            </a:solidFill>
            <a:ln>
              <a:solidFill>
                <a:srgbClr val="F05A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63720" algn="just"/>
              <a:endParaRPr lang="ru-RU" sz="1600" dirty="0">
                <a:solidFill>
                  <a:schemeClr val="tx1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EFAD1825-E136-4CBD-A1BC-61933FB10F01}"/>
                </a:ext>
              </a:extLst>
            </p:cNvPr>
            <p:cNvSpPr/>
            <p:nvPr/>
          </p:nvSpPr>
          <p:spPr>
            <a:xfrm>
              <a:off x="7076222" y="2099282"/>
              <a:ext cx="4248635" cy="39565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latin typeface="Muller Narrow Light"/>
                </a:rPr>
                <a:t>В соответствии с постановлением Правительства Мурманской области от 10.11.2010 № 506-ПП «О мерах по реализации постановления Губернатора Мурманской области от 22.10.2010 № 124-ПГ» проведена реорганизация Аппарата Правительства Мурманской области в форме выделения из его состава Комитета государственного и финансового контроля Мурманской области с соответствующим распределением функций между этими исполнительными органами государственной власти, а также передача Комитету: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экономического развития Мурманской области по вопросам контроля и координации бюджетных закупок;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финансов Мурманской области по вопросам последующего финансового контроля за исполнением областного бюджета.</a:t>
              </a:r>
            </a:p>
          </p:txBody>
        </p:sp>
      </p:grpSp>
      <p:sp>
        <p:nvSpPr>
          <p:cNvPr id="16" name="Объект 15"/>
          <p:cNvSpPr>
            <a:spLocks noGrp="1"/>
          </p:cNvSpPr>
          <p:nvPr>
            <p:ph idx="1"/>
          </p:nvPr>
        </p:nvSpPr>
        <p:spPr>
          <a:xfrm>
            <a:off x="558140" y="1562100"/>
            <a:ext cx="3681351" cy="3440578"/>
          </a:xfrm>
          <a:prstGeom prst="roundRect">
            <a:avLst>
              <a:gd name="adj" fmla="val 4689"/>
            </a:avLst>
          </a:prstGeom>
          <a:ln w="6350"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3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Постановлением Губернатора Мурманской области от 22.10.2010 </a:t>
            </a:r>
            <a:endParaRPr lang="ru-RU" sz="2300" dirty="0" smtClean="0">
              <a:solidFill>
                <a:schemeClr val="tx1"/>
              </a:solidFill>
              <a:latin typeface="Muller Narrow ExtraBold" panose="00000900000000000000" pitchFamily="50" charset="-5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3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№ </a:t>
            </a:r>
            <a:r>
              <a:rPr lang="ru-RU" sz="23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124-ПГ структура исполнительных органов государственной власти Мурманской области была дополнена Комитетом государственного и финансового контроля Мурманской области</a:t>
            </a:r>
            <a:r>
              <a:rPr lang="ru-RU" sz="23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.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80010" y="5165767"/>
            <a:ext cx="4164949" cy="154379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82C8"/>
                </a:solidFill>
                <a:latin typeface="Muller Narrow ExtraBold" pitchFamily="50" charset="-52"/>
              </a:rPr>
              <a:t>10 ФЕВРАЛЯ 2011 ГОДА КОМИТЕТ ГОСУДАРСТВЕННОГО И ФИНАНСОВОГО КОНТРОЛЯ БЫЛ ЗАРЕГИСТРИРОВАН В НАЛОГОВОЙ ИНСПЕКЦИИ Г. МУРМАНСКА В КАЧЕСТВЕ ЮРИДИЧЕСКОГО ЛИЦА</a:t>
            </a:r>
            <a:endParaRPr lang="ru-RU" sz="16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440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0" y="2379541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endParaRPr lang="ru-RU" sz="7199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4CF2CEC-0F33-400F-A9E1-044C183A227B}"/>
              </a:ext>
            </a:extLst>
          </p:cNvPr>
          <p:cNvSpPr/>
          <p:nvPr/>
        </p:nvSpPr>
        <p:spPr>
          <a:xfrm>
            <a:off x="992532" y="2947896"/>
            <a:ext cx="99208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Комитет 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государственного и финансового контроля Мурманской 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области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Контактная информация: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Адрес: 183038, г. Мурманск, ул. Карла Маркса, д. 3,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Телефон: (815-2) 486-411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Факс: (815-2) 693-506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e-</a:t>
            </a:r>
            <a:r>
              <a:rPr lang="ru-RU" sz="2400" b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mail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: 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gosfincontrol@gov-murman.ru</a:t>
            </a:r>
          </a:p>
          <a:p>
            <a:endParaRPr lang="ru-RU" sz="2400" b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r>
              <a:rPr lang="en-US" sz="4800" i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#</a:t>
            </a:r>
            <a:r>
              <a:rPr lang="ru-RU" sz="4800" i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НаСевереЖить</a:t>
            </a:r>
            <a:endParaRPr lang="ru-RU" sz="4800" i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4786</TotalTime>
  <Words>598</Words>
  <Application>Microsoft Office PowerPoint</Application>
  <PresentationFormat>Произвольный</PresentationFormat>
  <Paragraphs>112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ИСТОРИЧЕСКАЯ СПРАВКА О КОМИТЕТЕ ГОСУДАРСТВЕННОГО И ФИНАНСОВОГО КОНТРОЛЯ МУРМАНСКОЙ ОБЛАСТИ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Tamara</cp:lastModifiedBy>
  <cp:revision>486</cp:revision>
  <cp:lastPrinted>2019-12-10T11:13:30Z</cp:lastPrinted>
  <dcterms:created xsi:type="dcterms:W3CDTF">2019-09-18T12:34:40Z</dcterms:created>
  <dcterms:modified xsi:type="dcterms:W3CDTF">2021-01-21T08:23:34Z</dcterms:modified>
</cp:coreProperties>
</file>