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 varScale="1">
        <p:scale>
          <a:sx n="85" d="100"/>
          <a:sy n="85" d="100"/>
        </p:scale>
        <p:origin x="-828" y="-7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498902563617907E-2"/>
          <c:y val="0.18737711972862972"/>
          <c:w val="0.95050111613867172"/>
          <c:h val="0.61174510505096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ru-RU" dirty="0" smtClean="0"/>
                      <a:t>86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307558277270144E-2"/>
                  <c:y val="6.5278009791701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686.3</c:v>
                </c:pt>
                <c:pt idx="1">
                  <c:v>795.3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05A28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1907139314467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0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</a:t>
                    </a:r>
                    <a:r>
                      <a:rPr lang="en-US" smtClean="0"/>
                      <a:t>4</a:t>
                    </a:r>
                    <a:r>
                      <a:rPr lang="ru-RU" smtClean="0"/>
                      <a:t>3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76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382.7</c:v>
                </c:pt>
                <c:pt idx="1">
                  <c:v>142.5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0"/>
        <c:axId val="35379840"/>
        <c:axId val="36282752"/>
      </c:barChart>
      <c:catAx>
        <c:axId val="3537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latin typeface="Muller Narrow Light" panose="00000400000000000000" pitchFamily="50" charset="-52"/>
              </a:defRPr>
            </a:pPr>
            <a:endParaRPr lang="ru-RU"/>
          </a:p>
        </c:txPr>
        <c:crossAx val="36282752"/>
        <c:crosses val="autoZero"/>
        <c:auto val="1"/>
        <c:lblAlgn val="ctr"/>
        <c:lblOffset val="100"/>
        <c:noMultiLvlLbl val="0"/>
      </c:catAx>
      <c:valAx>
        <c:axId val="3628275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35379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"/>
          <c:w val="0.93594735718879962"/>
          <c:h val="0.18079234757215412"/>
        </c:manualLayout>
      </c:layout>
      <c:overlay val="0"/>
      <c:txPr>
        <a:bodyPr/>
        <a:lstStyle/>
        <a:p>
          <a:pPr>
            <a:defRPr sz="1400">
              <a:latin typeface="Muller Narrow Light" panose="00000400000000000000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66738" y="1235075"/>
            <a:ext cx="566420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4"/>
            <a:ext cx="5438140" cy="38879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21.07.2021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19.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факт за   </a:t>
            </a:r>
            <a:r>
              <a:rPr lang="en-US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</a:t>
            </a:r>
            <a:r>
              <a:rPr lang="en-US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полугодие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2021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года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-72053" y="974918"/>
            <a:ext cx="12065589" cy="6165801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220170" y="81224"/>
            <a:ext cx="1150937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xmlns="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xmlns="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244" y="1188749"/>
            <a:ext cx="1190690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898956" y="6758131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479549" y="3808380"/>
            <a:ext cx="571867" cy="613432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a16="http://schemas.microsoft.com/office/drawing/2014/main" xmlns="" xmlns:lc="http://schemas.openxmlformats.org/drawingml/2006/lockedCanvas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3357677" y="3080011"/>
            <a:ext cx="1350999" cy="634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7768742" y="3080011"/>
            <a:ext cx="1404519" cy="634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1" idx="2"/>
          </p:cNvCxnSpPr>
          <p:nvPr/>
        </p:nvCxnSpPr>
        <p:spPr>
          <a:xfrm flipH="1">
            <a:off x="3467443" y="4515894"/>
            <a:ext cx="1" cy="688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9490957" y="4515894"/>
            <a:ext cx="0" cy="710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30860" y="975521"/>
            <a:ext cx="12240000" cy="63162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238902" y="33773"/>
            <a:ext cx="117271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СВЕДЕНИЯ О </a:t>
            </a:r>
            <a:r>
              <a:rPr lang="ru-RU" sz="26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600" dirty="0">
                <a:latin typeface="Muller Narrow Light" pitchFamily="2" charset="0"/>
              </a:rPr>
              <a:t>ПЛАН </a:t>
            </a:r>
            <a:r>
              <a:rPr lang="ru-RU" sz="2600" dirty="0" smtClean="0">
                <a:latin typeface="Muller Narrow Light" pitchFamily="2" charset="0"/>
              </a:rPr>
              <a:t>НА ГОД И </a:t>
            </a:r>
            <a:r>
              <a:rPr lang="ru-RU" sz="2600" dirty="0">
                <a:latin typeface="Muller Narrow Light" pitchFamily="2" charset="0"/>
              </a:rPr>
              <a:t>ИСПОЛНЕНИЕ ЗА </a:t>
            </a:r>
            <a:r>
              <a:rPr lang="ru-RU" sz="2600" dirty="0" smtClean="0">
                <a:latin typeface="Muller Narrow Light" pitchFamily="2" charset="0"/>
              </a:rPr>
              <a:t>1 </a:t>
            </a:r>
            <a:r>
              <a:rPr lang="ru-RU" sz="2600" dirty="0" smtClean="0">
                <a:latin typeface="Muller Narrow Light" pitchFamily="2" charset="0"/>
              </a:rPr>
              <a:t>полугодие </a:t>
            </a:r>
            <a:r>
              <a:rPr lang="ru-RU" sz="2600" dirty="0" smtClean="0">
                <a:latin typeface="Muller Narrow Light" pitchFamily="2" charset="0"/>
              </a:rPr>
              <a:t>2021 ГОДА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="" xmlns:a16="http://schemas.microsoft.com/office/drawing/2014/main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503" y="690851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" y="5901592"/>
            <a:ext cx="785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194467" y="1038771"/>
            <a:ext cx="9604626" cy="2755307"/>
            <a:chOff x="353785" y="2084950"/>
            <a:chExt cx="6692075" cy="2982613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353785" y="2084950"/>
              <a:ext cx="6692075" cy="2982613"/>
              <a:chOff x="3022717" y="2322788"/>
              <a:chExt cx="6330336" cy="2982613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022717" y="2322788"/>
                <a:ext cx="6330336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343,76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644512" y="4247759"/>
                <a:ext cx="173067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644512" y="3257303"/>
                <a:ext cx="140579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56982" y="4015881"/>
                <a:ext cx="1319322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14 901,56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757800" y="2669498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Light" pitchFamily="50" charset="-52"/>
                  </a:rPr>
                  <a:t>795,3</a:t>
                </a:r>
                <a:endParaRPr lang="ru-RU" sz="2800" dirty="0">
                  <a:latin typeface="Muller Narrow Light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29 591,4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451,5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75621" y="3878396"/>
                <a:ext cx="1207422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14 689,9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2021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2021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xmlns="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9341" y="2980885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397402" y="2776298"/>
              <a:ext cx="213645" cy="205690"/>
            </a:xfrm>
            <a:prstGeom prst="mathPlus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423883" y="3559523"/>
              <a:ext cx="170916" cy="218520"/>
            </a:xfrm>
            <a:prstGeom prst="mathMinus">
              <a:avLst/>
            </a:prstGeom>
            <a:solidFill>
              <a:srgbClr val="F05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xmlns="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5008" y="3861068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165574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56,78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76963" y="4000098"/>
              <a:ext cx="950665" cy="2776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aseline="30000" dirty="0" smtClean="0">
                  <a:solidFill>
                    <a:srgbClr val="F05A28"/>
                  </a:solidFill>
                  <a:latin typeface="Muller Narrow Light" panose="00000400000000000000" pitchFamily="50" charset="-52"/>
                </a:rPr>
                <a:t>49,64 </a:t>
              </a:r>
              <a:r>
                <a:rPr lang="ru-RU" sz="1600" baseline="30000" dirty="0" smtClean="0">
                  <a:solidFill>
                    <a:srgbClr val="F05A28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rgbClr val="F05A28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xmlns="" id="{2FE6FD12-5204-F849-AE42-68998B3143B2}"/>
              </a:ext>
            </a:extLst>
          </p:cNvPr>
          <p:cNvSpPr/>
          <p:nvPr/>
        </p:nvSpPr>
        <p:spPr>
          <a:xfrm>
            <a:off x="528686" y="437367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250056" y="5037704"/>
            <a:ext cx="4639973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900025" y="503770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35,0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234400" y="5884939"/>
            <a:ext cx="4655629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900025" y="5879128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260,0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="" xmlns:a16="http://schemas.microsoft.com/office/drawing/2014/main" id="{ABA5FC19-1445-A840-9988-AF4773354E5C}"/>
              </a:ext>
            </a:extLst>
          </p:cNvPr>
          <p:cNvSpPr/>
          <p:nvPr/>
        </p:nvSpPr>
        <p:spPr>
          <a:xfrm>
            <a:off x="7212618" y="3017578"/>
            <a:ext cx="4876777" cy="3965910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="" xmlns:a16="http://schemas.microsoft.com/office/drawing/2014/main" id="{E9BC49B5-ADB9-4CE9-8106-312871E8B372}"/>
              </a:ext>
            </a:extLst>
          </p:cNvPr>
          <p:cNvSpPr/>
          <p:nvPr/>
        </p:nvSpPr>
        <p:spPr>
          <a:xfrm>
            <a:off x="7254070" y="3017578"/>
            <a:ext cx="4865144" cy="1078917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22404B1A-AD13-4D81-A501-FD0FD9074221}"/>
              </a:ext>
            </a:extLst>
          </p:cNvPr>
          <p:cNvSpPr/>
          <p:nvPr/>
        </p:nvSpPr>
        <p:spPr>
          <a:xfrm>
            <a:off x="7491470" y="3041175"/>
            <a:ext cx="428797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20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20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3017800530"/>
              </p:ext>
            </p:extLst>
          </p:nvPr>
        </p:nvGraphicFramePr>
        <p:xfrm>
          <a:off x="7361236" y="3945686"/>
          <a:ext cx="4909624" cy="319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242227" y="6690561"/>
            <a:ext cx="4655629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90027" y="6669656"/>
            <a:ext cx="957055" cy="477708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48,76</a:t>
            </a:r>
            <a:endParaRPr lang="ru-RU" dirty="0">
              <a:latin typeface="Muller Narrow Light"/>
            </a:endParaRPr>
          </a:p>
        </p:txBody>
      </p:sp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-35439" y="1544820"/>
            <a:ext cx="12228637" cy="55044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139945" y="0"/>
            <a:ext cx="96776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400" b="1" dirty="0">
                <a:latin typeface="Muller Narrow ExtraBold" pitchFamily="50" charset="-52"/>
                <a:cs typeface="Times New Roman" panose="02020603050405020304" pitchFamily="18" charset="0"/>
              </a:rPr>
              <a:t>от </a:t>
            </a:r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11.11.2020 </a:t>
            </a:r>
            <a:r>
              <a:rPr lang="ru-RU" sz="1400" b="1" dirty="0">
                <a:latin typeface="Muller Narrow ExtraBold" pitchFamily="50" charset="-52"/>
                <a:cs typeface="Times New Roman" panose="02020603050405020304" pitchFamily="18" charset="0"/>
              </a:rPr>
              <a:t>№ </a:t>
            </a:r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776-ПП</a:t>
            </a:r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6002800"/>
            <a:ext cx="3803490" cy="978663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781" y="1524775"/>
            <a:ext cx="4285263" cy="433401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18559" y="3470260"/>
            <a:ext cx="37657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r>
              <a:rPr lang="ru-RU" sz="1400" dirty="0"/>
              <a:t>1. Обеспечение соблюдения бюджетного законодательства и законодательства в сфере закупок товаров, работ, услуг для обеспечения государственных и муниципальных нужд.</a:t>
            </a:r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3523866" y="3500878"/>
            <a:ext cx="128748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1340842" y="6095113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http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://gosfincontrol.gov-murman.ru/documents/programs/gcp.php</a:t>
            </a:r>
          </a:p>
        </p:txBody>
      </p:sp>
      <p:pic>
        <p:nvPicPr>
          <p:cNvPr id="35" name="Рисунок 34">
            <a:extLst>
              <a:ext uri="{FF2B5EF4-FFF2-40B4-BE49-F238E27FC236}">
                <a16:creationId xmlns="" xmlns:a16="http://schemas.microsoft.com/office/drawing/2014/main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139944" y="1631680"/>
            <a:ext cx="5790956" cy="4028056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0242" y="3201628"/>
            <a:ext cx="5507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-14774" y="1600258"/>
            <a:ext cx="12239625" cy="47042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/>
          <p:nvPr/>
        </p:nvSpPr>
        <p:spPr>
          <a:xfrm>
            <a:off x="176964" y="127926"/>
            <a:ext cx="11856150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="" xmlns:a16="http://schemas.microsoft.com/office/drawing/2014/main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219677" y="1848332"/>
            <a:ext cx="5585901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942B46BA-D3EF-4B00-9093-D64A7338C370}"/>
              </a:ext>
            </a:extLst>
          </p:cNvPr>
          <p:cNvGrpSpPr/>
          <p:nvPr/>
        </p:nvGrpSpPr>
        <p:grpSpPr>
          <a:xfrm>
            <a:off x="2094184" y="5037330"/>
            <a:ext cx="4910595" cy="1486941"/>
            <a:chOff x="6891240" y="2714617"/>
            <a:chExt cx="5054384" cy="1486941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="" xmlns:a16="http://schemas.microsoft.com/office/drawing/2014/main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44655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ПЛАНОВЫХ И ВНЕПЛАНОВЫХ ПРОВЕРОК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9463254" y="1740331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5" name="Рисунок 74">
            <a:extLst>
              <a:ext uri="{FF2B5EF4-FFF2-40B4-BE49-F238E27FC236}">
                <a16:creationId xmlns="" xmlns:a16="http://schemas.microsoft.com/office/drawing/2014/main" id="{DA082C74-5977-CF44-9629-E456B1E1D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450" y="5471262"/>
            <a:ext cx="535701" cy="61223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C366B50E-A1CB-454C-A313-D4630C3E063B}"/>
              </a:ext>
            </a:extLst>
          </p:cNvPr>
          <p:cNvGrpSpPr/>
          <p:nvPr/>
        </p:nvGrpSpPr>
        <p:grpSpPr>
          <a:xfrm>
            <a:off x="5925610" y="1860858"/>
            <a:ext cx="6023329" cy="2445182"/>
            <a:chOff x="249936" y="2070529"/>
            <a:chExt cx="4451294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="" xmlns:a16="http://schemas.microsoft.com/office/drawing/2014/main" id="{582108B0-5D67-4034-8D1F-F126063E34E3}"/>
                </a:ext>
              </a:extLst>
            </p:cNvPr>
            <p:cNvSpPr/>
            <p:nvPr/>
          </p:nvSpPr>
          <p:spPr>
            <a:xfrm>
              <a:off x="902930" y="2070529"/>
              <a:ext cx="3798300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000" b="1" dirty="0">
                <a:solidFill>
                  <a:srgbClr val="FF0000"/>
                </a:solidFill>
              </a:endParaRPr>
            </a:p>
            <a:p>
              <a:pPr algn="ctr"/>
              <a:r>
                <a:rPr lang="ru-RU" sz="2000" b="1" dirty="0">
                  <a:solidFill>
                    <a:srgbClr val="FF0000"/>
                  </a:solidFill>
                  <a:latin typeface="Muller Narrow ExtraBold"/>
                </a:rPr>
                <a:t>ОМ 3.2 «Дополнительное образование государственных гражданских служащих, осуществляющих свою деятельность в сфере государственного и финансового контроля, а также сотрудника, назначенного контрактным управляющим».</a:t>
              </a:r>
            </a:p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="" xmlns:a16="http://schemas.microsoft.com/office/drawing/2014/main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1" y="4887771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1823" y="4584000"/>
            <a:ext cx="663245" cy="66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98919A14-1B18-47D0-8568-64D16D0DC020}"/>
              </a:ext>
            </a:extLst>
          </p:cNvPr>
          <p:cNvSpPr/>
          <p:nvPr/>
        </p:nvSpPr>
        <p:spPr>
          <a:xfrm>
            <a:off x="86498" y="1225830"/>
            <a:ext cx="11976672" cy="55787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="" xmlns:a16="http://schemas.microsoft.com/office/drawing/2014/main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4248635" cy="39565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558140" y="1562100"/>
            <a:ext cx="3681351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0010" y="5165767"/>
            <a:ext cx="4164949" cy="15437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5144</TotalTime>
  <Words>586</Words>
  <Application>Microsoft Office PowerPoint</Application>
  <PresentationFormat>Произвольный</PresentationFormat>
  <Paragraphs>109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Гурьянова</cp:lastModifiedBy>
  <cp:revision>526</cp:revision>
  <cp:lastPrinted>2021-07-21T11:02:22Z</cp:lastPrinted>
  <dcterms:created xsi:type="dcterms:W3CDTF">2019-09-18T12:34:40Z</dcterms:created>
  <dcterms:modified xsi:type="dcterms:W3CDTF">2021-07-21T11:34:11Z</dcterms:modified>
</cp:coreProperties>
</file>