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265" r:id="rId4"/>
    <p:sldId id="299" r:id="rId5"/>
    <p:sldId id="300" r:id="rId6"/>
    <p:sldId id="301" r:id="rId7"/>
    <p:sldId id="258" r:id="rId8"/>
  </p:sldIdLst>
  <p:sldSz cx="12239625" cy="719931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3"/>
    <p:restoredTop sz="96797" autoAdjust="0"/>
  </p:normalViewPr>
  <p:slideViewPr>
    <p:cSldViewPr snapToGrid="0" snapToObjects="1">
      <p:cViewPr varScale="1">
        <p:scale>
          <a:sx n="81" d="100"/>
          <a:sy n="81" d="100"/>
        </p:scale>
        <p:origin x="811" y="62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498902563617907E-2"/>
          <c:y val="0.18737711972862972"/>
          <c:w val="0.95050111613867172"/>
          <c:h val="0.611745105050963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660,0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8307558277270144E-2"/>
                  <c:y val="6.5278009791701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660</c:v>
                </c:pt>
                <c:pt idx="1">
                  <c:v>686.3</c:v>
                </c:pt>
                <c:pt idx="2">
                  <c:v>795.3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05A28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881,3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881.3</c:v>
                </c:pt>
                <c:pt idx="1">
                  <c:v>382.7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10"/>
        <c:axId val="152306824"/>
        <c:axId val="152305256"/>
      </c:barChart>
      <c:catAx>
        <c:axId val="152306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1">
                <a:latin typeface="Muller Narrow Light" panose="00000400000000000000" pitchFamily="50" charset="-52"/>
              </a:defRPr>
            </a:pPr>
            <a:endParaRPr lang="ru-RU"/>
          </a:p>
        </c:txPr>
        <c:crossAx val="152305256"/>
        <c:crosses val="autoZero"/>
        <c:auto val="1"/>
        <c:lblAlgn val="ctr"/>
        <c:lblOffset val="100"/>
        <c:noMultiLvlLbl val="0"/>
      </c:catAx>
      <c:valAx>
        <c:axId val="152305256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52306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"/>
          <c:w val="0.93594735718879962"/>
          <c:h val="0.18079234757215412"/>
        </c:manualLayout>
      </c:layout>
      <c:overlay val="0"/>
      <c:txPr>
        <a:bodyPr/>
        <a:lstStyle/>
        <a:p>
          <a:pPr>
            <a:defRPr sz="1400">
              <a:latin typeface="Muller Narrow Light" panose="00000400000000000000" pitchFamily="50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28638" y="1243013"/>
            <a:ext cx="57038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17.02.2021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17.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план на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2021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год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15956" y="974918"/>
            <a:ext cx="12065589" cy="6165801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220170" y="81224"/>
            <a:ext cx="1150937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="" xmlns:a16="http://schemas.microsoft.com/office/drawing/2014/main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="" xmlns:a16="http://schemas.microsoft.com/office/drawing/2014/main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244" y="1188749"/>
            <a:ext cx="1190690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1387122" y="616630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1387124" y="6291083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2879679" y="2368569"/>
            <a:ext cx="5781366" cy="938187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Muller Narrow ExtraBold" pitchFamily="50" charset="-52"/>
              </a:rPr>
              <a:t>Уварова Анна Владимировна</a:t>
            </a:r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27.12.2013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775-ПП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="" xmlns:a16="http://schemas.microsoft.com/office/drawing/2014/main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244" y="4115096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73295" y="6317857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87124" y="4141278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7601964" y="3945187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7128933" y="5431058"/>
            <a:ext cx="473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>
            <a:off x="5710849" y="4452577"/>
            <a:ext cx="473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flipH="1">
            <a:off x="5721394" y="6462083"/>
            <a:ext cx="473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0" name="Прямая соединительная линия 2049"/>
          <p:cNvCxnSpPr/>
          <p:nvPr/>
        </p:nvCxnSpPr>
        <p:spPr>
          <a:xfrm flipH="1">
            <a:off x="7128933" y="3306756"/>
            <a:ext cx="2612" cy="2124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3" name="Прямая соединительная линия 2052"/>
          <p:cNvCxnSpPr/>
          <p:nvPr/>
        </p:nvCxnSpPr>
        <p:spPr>
          <a:xfrm flipV="1">
            <a:off x="7128933" y="4364271"/>
            <a:ext cx="473031" cy="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Скругленный прямоугольник 52"/>
          <p:cNvSpPr/>
          <p:nvPr/>
        </p:nvSpPr>
        <p:spPr>
          <a:xfrm>
            <a:off x="7601964" y="5008452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4F6D33C6-542E-4E30-9CC8-429B9E1E0D19}"/>
              </a:ext>
            </a:extLst>
          </p:cNvPr>
          <p:cNvSpPr/>
          <p:nvPr/>
        </p:nvSpPr>
        <p:spPr>
          <a:xfrm>
            <a:off x="8705933" y="6441155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6197037" y="3306756"/>
            <a:ext cx="0" cy="31553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9898956" y="6758131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58075" y="5083244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6448043" y="4021339"/>
            <a:ext cx="571867" cy="613432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30860" y="975521"/>
            <a:ext cx="12240000" cy="631628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238902" y="33773"/>
            <a:ext cx="1172715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СВЕДЕНИЯ О </a:t>
            </a:r>
            <a:r>
              <a:rPr lang="ru-RU" sz="26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600" dirty="0">
                <a:latin typeface="Muller Narrow Light" pitchFamily="2" charset="0"/>
              </a:rPr>
              <a:t>ПЛАН И ИСПОЛНЕНИЕ ЗА </a:t>
            </a:r>
            <a:r>
              <a:rPr lang="ru-RU" sz="2600" dirty="0" smtClean="0">
                <a:latin typeface="Muller Narrow Light" pitchFamily="2" charset="0"/>
              </a:rPr>
              <a:t>2021 ГОД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xmlns="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4503" y="690851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" y="5901592"/>
            <a:ext cx="785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194467" y="1038771"/>
            <a:ext cx="9604626" cy="2755307"/>
            <a:chOff x="353785" y="2084950"/>
            <a:chExt cx="6692075" cy="2982613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353785" y="2084950"/>
              <a:ext cx="6692075" cy="2982613"/>
              <a:chOff x="3022717" y="2322788"/>
              <a:chExt cx="6330336" cy="2982613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022717" y="2322788"/>
                <a:ext cx="6330336" cy="2982613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0,0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644512" y="4247759"/>
                <a:ext cx="1730670" cy="486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644512" y="3257303"/>
                <a:ext cx="1405790" cy="486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56982" y="4015881"/>
                <a:ext cx="1319322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0,0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757800" y="2669498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Light" pitchFamily="50" charset="-52"/>
                  </a:rPr>
                  <a:t>795,3</a:t>
                </a:r>
                <a:endParaRPr lang="ru-RU" sz="2800" dirty="0">
                  <a:latin typeface="Muller Narrow Light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4"/>
                <a:ext cx="1428165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29 587,5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7"/>
                <a:ext cx="1266627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2021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5"/>
                <a:ext cx="1327061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2021 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="" xmlns:a16="http://schemas.microsoft.com/office/drawing/2014/main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9341" y="2980885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397402" y="2776298"/>
              <a:ext cx="213645" cy="205690"/>
            </a:xfrm>
            <a:prstGeom prst="mathPlus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423883" y="3559523"/>
              <a:ext cx="170916" cy="218520"/>
            </a:xfrm>
            <a:prstGeom prst="mathMinus">
              <a:avLst/>
            </a:prstGeom>
            <a:solidFill>
              <a:srgbClr val="F05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="" xmlns:a16="http://schemas.microsoft.com/office/drawing/2014/main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5008" y="3861068"/>
              <a:ext cx="566104" cy="505449"/>
            </a:xfrm>
            <a:prstGeom prst="rect">
              <a:avLst/>
            </a:prstGeom>
          </p:spPr>
        </p:pic>
      </p:grpSp>
      <p:sp>
        <p:nvSpPr>
          <p:cNvPr id="69" name="Прямоугольник 68">
            <a:extLst>
              <a:ext uri="{FF2B5EF4-FFF2-40B4-BE49-F238E27FC236}">
                <a16:creationId xmlns="" xmlns:a16="http://schemas.microsoft.com/office/drawing/2014/main" id="{2FE6FD12-5204-F849-AE42-68998B3143B2}"/>
              </a:ext>
            </a:extLst>
          </p:cNvPr>
          <p:cNvSpPr/>
          <p:nvPr/>
        </p:nvSpPr>
        <p:spPr>
          <a:xfrm>
            <a:off x="528686" y="437367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250056" y="5037704"/>
            <a:ext cx="4639973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900025" y="5037704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0,0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244396" y="5955814"/>
            <a:ext cx="4655629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900025" y="5955814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0,0</a:t>
            </a:r>
            <a:endParaRPr lang="ru-RU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xmlns="" id="{ABA5FC19-1445-A840-9988-AF4773354E5C}"/>
              </a:ext>
            </a:extLst>
          </p:cNvPr>
          <p:cNvSpPr/>
          <p:nvPr/>
        </p:nvSpPr>
        <p:spPr>
          <a:xfrm>
            <a:off x="7212618" y="3017578"/>
            <a:ext cx="4876777" cy="3965910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:a16="http://schemas.microsoft.com/office/drawing/2014/main" xmlns="" id="{E9BC49B5-ADB9-4CE9-8106-312871E8B372}"/>
              </a:ext>
            </a:extLst>
          </p:cNvPr>
          <p:cNvSpPr/>
          <p:nvPr/>
        </p:nvSpPr>
        <p:spPr>
          <a:xfrm>
            <a:off x="7254070" y="3017578"/>
            <a:ext cx="4865144" cy="1078917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22404B1A-AD13-4D81-A501-FD0FD9074221}"/>
              </a:ext>
            </a:extLst>
          </p:cNvPr>
          <p:cNvSpPr/>
          <p:nvPr/>
        </p:nvSpPr>
        <p:spPr>
          <a:xfrm>
            <a:off x="7491470" y="3041175"/>
            <a:ext cx="428797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20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20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планом 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graphicFrame>
        <p:nvGraphicFramePr>
          <p:cNvPr id="47" name="Диаграмма 46"/>
          <p:cNvGraphicFramePr/>
          <p:nvPr>
            <p:extLst>
              <p:ext uri="{D42A27DB-BD31-4B8C-83A1-F6EECF244321}">
                <p14:modId xmlns:p14="http://schemas.microsoft.com/office/powerpoint/2010/main" val="1852393633"/>
              </p:ext>
            </p:extLst>
          </p:nvPr>
        </p:nvGraphicFramePr>
        <p:xfrm>
          <a:off x="7361236" y="3945686"/>
          <a:ext cx="4909624" cy="3199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-35439" y="1544820"/>
            <a:ext cx="12228637" cy="55044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139945" y="0"/>
            <a:ext cx="719780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«ФИНАНСЫ»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400" b="1" dirty="0">
                <a:latin typeface="Muller Narrow ExtraBold" pitchFamily="50" charset="-52"/>
                <a:cs typeface="Times New Roman" panose="02020603050405020304" pitchFamily="18" charset="0"/>
              </a:rPr>
              <a:t>от </a:t>
            </a:r>
            <a:r>
              <a:rPr lang="ru-RU" sz="1400" b="1" dirty="0" smtClean="0">
                <a:latin typeface="Muller Narrow ExtraBold" pitchFamily="50" charset="-52"/>
                <a:cs typeface="Times New Roman" panose="02020603050405020304" pitchFamily="18" charset="0"/>
              </a:rPr>
              <a:t>11.11.2020 </a:t>
            </a:r>
            <a:r>
              <a:rPr lang="ru-RU" sz="1400" b="1" dirty="0">
                <a:latin typeface="Muller Narrow ExtraBold" pitchFamily="50" charset="-52"/>
                <a:cs typeface="Times New Roman" panose="02020603050405020304" pitchFamily="18" charset="0"/>
              </a:rPr>
              <a:t>№ </a:t>
            </a:r>
            <a:r>
              <a:rPr lang="ru-RU" sz="1400" b="1" dirty="0" smtClean="0">
                <a:latin typeface="Muller Narrow ExtraBold" pitchFamily="50" charset="-52"/>
                <a:cs typeface="Times New Roman" panose="02020603050405020304" pitchFamily="18" charset="0"/>
              </a:rPr>
              <a:t>776-ПП</a:t>
            </a:r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6002800"/>
            <a:ext cx="3803490" cy="978663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781" y="1524775"/>
            <a:ext cx="4285263" cy="4334019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6"/>
              <a:ext cx="3362311" cy="1178654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</a:t>
              </a:r>
              <a:r>
                <a:rPr lang="ru-RU" sz="1600" b="1" dirty="0">
                  <a:solidFill>
                    <a:schemeClr val="bg1"/>
                  </a:solidFill>
                  <a:latin typeface="Muller Narrow Light" pitchFamily="50" charset="-52"/>
                </a:rPr>
                <a:t>«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Организация и осуществление контроля и надзора в бюджетно-финансовой сфере и в сфере закупок товаров, </a:t>
              </a:r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работ</a:t>
              </a:r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, услуг</a:t>
              </a:r>
              <a:endParaRPr lang="ru-RU" sz="1400" b="1" dirty="0" smtClean="0">
                <a:solidFill>
                  <a:schemeClr val="bg1"/>
                </a:solidFill>
                <a:latin typeface="Muller Narrow Light" pitchFamily="50" charset="-52"/>
              </a:endParaRP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для 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государственных и муниципальных нужд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18559" y="3470260"/>
            <a:ext cx="376570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Цели </a:t>
            </a:r>
            <a:r>
              <a:rPr lang="ru-RU" sz="1400" dirty="0" smtClean="0"/>
              <a:t>подпрограммы:</a:t>
            </a:r>
            <a:endParaRPr lang="ru-RU" sz="1400" dirty="0"/>
          </a:p>
          <a:p>
            <a:r>
              <a:rPr lang="ru-RU" sz="1400" dirty="0"/>
              <a:t>1. Обеспечение соблюдения бюджетного законодательства и законодательства в сфере закупок товаров, работ, услуг для обеспечения государственных и муниципальных нужд.</a:t>
            </a:r>
          </a:p>
          <a:p>
            <a:r>
              <a:rPr lang="ru-RU" sz="1400" dirty="0"/>
              <a:t>2. Улучшение финансовой дисциплины участников бюджетного процесса при предоставлении и расходовании средств областного бюджета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3523866" y="3500878"/>
            <a:ext cx="128748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1340842" y="6095113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http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://gosfincontrol.gov-murman.ru/documents/programs/gcp.php</a:t>
            </a: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851" y="5119568"/>
            <a:ext cx="582140" cy="582140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139944" y="1631680"/>
            <a:ext cx="5790956" cy="4028056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80242" y="3201628"/>
            <a:ext cx="5507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Muller Narrow Light" pitchFamily="50" charset="-52"/>
              </a:rPr>
              <a:t>Цель  </a:t>
            </a:r>
            <a:r>
              <a:rPr lang="ru-RU" sz="1600" b="1" dirty="0" smtClean="0">
                <a:solidFill>
                  <a:schemeClr val="bg1"/>
                </a:solidFill>
                <a:latin typeface="Muller Narrow Light" pitchFamily="50" charset="-52"/>
              </a:rPr>
              <a:t>государственной программы «Финансы» - обеспечение долгосрочной сбалансированности </a:t>
            </a:r>
            <a:r>
              <a:rPr lang="ru-RU" sz="1600" b="1" dirty="0" smtClean="0">
                <a:solidFill>
                  <a:schemeClr val="bg1"/>
                </a:solidFill>
                <a:latin typeface="Muller Narrow Light" pitchFamily="50" charset="-52"/>
              </a:rPr>
              <a:t>и устойчивости бюджетной системы региона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0" y="1888177"/>
            <a:ext cx="12239625" cy="4704244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/>
          <p:nvPr/>
        </p:nvSpPr>
        <p:spPr>
          <a:xfrm>
            <a:off x="176964" y="127926"/>
            <a:ext cx="11856150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«ФИНАНСЫ»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:a16="http://schemas.microsoft.com/office/drawing/2014/main" xmlns="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C366B50E-A1CB-454C-A313-D4630C3E063B}"/>
              </a:ext>
            </a:extLst>
          </p:cNvPr>
          <p:cNvGrpSpPr/>
          <p:nvPr/>
        </p:nvGrpSpPr>
        <p:grpSpPr>
          <a:xfrm>
            <a:off x="219678" y="2351984"/>
            <a:ext cx="5139721" cy="4291481"/>
            <a:chOff x="219679" y="2357055"/>
            <a:chExt cx="3798300" cy="4291481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:a16="http://schemas.microsoft.com/office/drawing/2014/main" xmlns="" id="{582108B0-5D67-4034-8D1F-F126063E34E3}"/>
                </a:ext>
              </a:extLst>
            </p:cNvPr>
            <p:cNvSpPr/>
            <p:nvPr/>
          </p:nvSpPr>
          <p:spPr>
            <a:xfrm>
              <a:off x="219679" y="2357055"/>
              <a:ext cx="3798300" cy="4153442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90C8D001-2C3C-4C4F-8C54-437A4EE62429}"/>
                </a:ext>
              </a:extLst>
            </p:cNvPr>
            <p:cNvSpPr/>
            <p:nvPr/>
          </p:nvSpPr>
          <p:spPr>
            <a:xfrm>
              <a:off x="219679" y="2832107"/>
              <a:ext cx="3737786" cy="381642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ОМ 3.1 «Осуществление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внутреннего государственного финансового контроля и контроля за соблюдением законодательства и иных нормативных правовых актов о контрактной системе в сфере закупок товаров, работ, услуг для обеспечения государственных и муниципальных нужд»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942B46BA-D3EF-4B00-9093-D64A7338C370}"/>
              </a:ext>
            </a:extLst>
          </p:cNvPr>
          <p:cNvGrpSpPr/>
          <p:nvPr/>
        </p:nvGrpSpPr>
        <p:grpSpPr>
          <a:xfrm>
            <a:off x="8201741" y="2351984"/>
            <a:ext cx="3743883" cy="4148371"/>
            <a:chOff x="8092115" y="2351984"/>
            <a:chExt cx="3853509" cy="4148371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:a16="http://schemas.microsoft.com/office/drawing/2014/main" xmlns="" id="{EAFED42E-41A8-4890-A443-C1D1B770D5B2}"/>
                </a:ext>
              </a:extLst>
            </p:cNvPr>
            <p:cNvSpPr/>
            <p:nvPr/>
          </p:nvSpPr>
          <p:spPr>
            <a:xfrm>
              <a:off x="8147324" y="2351984"/>
              <a:ext cx="3798300" cy="4148371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xmlns="" id="{FB7AB016-1614-4069-BF51-239423C21F8B}"/>
                </a:ext>
              </a:extLst>
            </p:cNvPr>
            <p:cNvSpPr/>
            <p:nvPr/>
          </p:nvSpPr>
          <p:spPr>
            <a:xfrm>
              <a:off x="8092115" y="2503871"/>
              <a:ext cx="3812108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ПЛАНОВЫХ И ВНЕПЛАНОВЫХ ПРОВЕРОК</a:t>
              </a: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940000B4-9A90-4F89-9101-88C85FAD7E7A}"/>
              </a:ext>
            </a:extLst>
          </p:cNvPr>
          <p:cNvGrpSpPr/>
          <p:nvPr/>
        </p:nvGrpSpPr>
        <p:grpSpPr>
          <a:xfrm>
            <a:off x="5359400" y="2118192"/>
            <a:ext cx="2732714" cy="4382163"/>
            <a:chOff x="4206513" y="2118192"/>
            <a:chExt cx="3798380" cy="4470790"/>
          </a:xfrm>
        </p:grpSpPr>
        <p:sp>
          <p:nvSpPr>
            <p:cNvPr id="28" name="Скругленный прямоугольник 14">
              <a:extLst>
                <a:ext uri="{FF2B5EF4-FFF2-40B4-BE49-F238E27FC236}">
                  <a16:creationId xmlns:a16="http://schemas.microsoft.com/office/drawing/2014/main" xmlns="" id="{4E13A2F1-7006-4C31-AA0C-047FF49E560B}"/>
                </a:ext>
              </a:extLst>
            </p:cNvPr>
            <p:cNvSpPr/>
            <p:nvPr/>
          </p:nvSpPr>
          <p:spPr>
            <a:xfrm>
              <a:off x="4206513" y="2357055"/>
              <a:ext cx="3798380" cy="4231927"/>
            </a:xfrm>
            <a:prstGeom prst="roundRect">
              <a:avLst>
                <a:gd name="adj" fmla="val 3195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xmlns="" id="{E7B417C1-EB24-4F8F-825B-5AAAA59802BA}"/>
                </a:ext>
              </a:extLst>
            </p:cNvPr>
            <p:cNvSpPr/>
            <p:nvPr/>
          </p:nvSpPr>
          <p:spPr>
            <a:xfrm>
              <a:off x="4309261" y="2495554"/>
              <a:ext cx="3668810" cy="37680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endParaRPr lang="ru-RU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  <p:sp>
          <p:nvSpPr>
            <p:cNvPr id="88" name="Треугольник 4">
              <a:extLst>
                <a:ext uri="{FF2B5EF4-FFF2-40B4-BE49-F238E27FC236}">
                  <a16:creationId xmlns:a16="http://schemas.microsoft.com/office/drawing/2014/main" xmlns="" id="{35DD9096-9478-4C7B-BD15-01E6DF77CF34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6046308" y="2118192"/>
              <a:ext cx="162000" cy="108000"/>
            </a:xfrm>
            <a:prstGeom prst="triangle">
              <a:avLst/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1986738" y="2118192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10038426" y="2127097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5" name="Рисунок 74">
            <a:extLst>
              <a:ext uri="{FF2B5EF4-FFF2-40B4-BE49-F238E27FC236}">
                <a16:creationId xmlns:a16="http://schemas.microsoft.com/office/drawing/2014/main" xmlns="" id="{DA082C74-5977-CF44-9629-E456B1E1D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1574" y="5471263"/>
            <a:ext cx="535701" cy="61223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59399" y="2167702"/>
            <a:ext cx="273271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  <a:latin typeface="Muller Narrow ExtraBold"/>
              </a:rPr>
              <a:t>ОМ 3.2 «Дополнительное </a:t>
            </a:r>
            <a:r>
              <a:rPr lang="ru-RU" sz="1600" b="1" dirty="0">
                <a:solidFill>
                  <a:srgbClr val="FF0000"/>
                </a:solidFill>
                <a:latin typeface="Muller Narrow ExtraBold"/>
              </a:rPr>
              <a:t>образование государственных гражданских служащих, осуществляющих свою деятельность в сфере государственного и финансового контроля, а также сотрудника, назначенного контрактным </a:t>
            </a:r>
            <a:r>
              <a:rPr lang="ru-RU" sz="1600" b="1" dirty="0" smtClean="0">
                <a:solidFill>
                  <a:srgbClr val="FF0000"/>
                </a:solidFill>
                <a:latin typeface="Muller Narrow ExtraBold"/>
              </a:rPr>
              <a:t>управляющим».</a:t>
            </a:r>
            <a:endParaRPr lang="ru-RU" sz="1600" b="1" dirty="0">
              <a:solidFill>
                <a:srgbClr val="FF0000"/>
              </a:solidFill>
              <a:latin typeface="Muller Narrow ExtraBold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86498" y="1225830"/>
            <a:ext cx="11976672" cy="557873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6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</a:t>
            </a:r>
            <a:r>
              <a:rPr lang="ru-RU" sz="2600" smtClean="0">
                <a:latin typeface="Muller Narrow Light" panose="00000400000000000000" pitchFamily="50" charset="-52"/>
              </a:rPr>
              <a:t>КОМИТЕТЕ ГОСУДАРСТВЕННОГО </a:t>
            </a:r>
            <a:r>
              <a:rPr lang="ru-RU" sz="2600" dirty="0" smtClean="0">
                <a:latin typeface="Muller Narrow Light" panose="00000400000000000000" pitchFamily="50" charset="-52"/>
              </a:rPr>
              <a:t>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:a16="http://schemas.microsoft.com/office/drawing/2014/main" xmlns="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4248635" cy="39565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558140" y="1562100"/>
            <a:ext cx="3681351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3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80010" y="5165767"/>
            <a:ext cx="4164949" cy="154379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4984</TotalTime>
  <Words>551</Words>
  <Application>Microsoft Office PowerPoint</Application>
  <PresentationFormat>Произвольный</PresentationFormat>
  <Paragraphs>100</Paragraphs>
  <Slides>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Muller Narrow Bold</vt:lpstr>
      <vt:lpstr>Muller Narrow ExtraBold</vt:lpstr>
      <vt:lpstr>Muller Narrow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ГОСУДАРСТВЕННОГО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Перминов А.В.</cp:lastModifiedBy>
  <cp:revision>503</cp:revision>
  <cp:lastPrinted>2019-12-10T11:13:30Z</cp:lastPrinted>
  <dcterms:created xsi:type="dcterms:W3CDTF">2019-09-18T12:34:40Z</dcterms:created>
  <dcterms:modified xsi:type="dcterms:W3CDTF">2021-02-17T07:41:13Z</dcterms:modified>
</cp:coreProperties>
</file>