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98" r:id="rId3"/>
    <p:sldId id="265" r:id="rId4"/>
    <p:sldId id="299" r:id="rId5"/>
    <p:sldId id="300" r:id="rId6"/>
    <p:sldId id="301" r:id="rId7"/>
    <p:sldId id="258" r:id="rId8"/>
  </p:sldIdLst>
  <p:sldSz cx="12239625" cy="719931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A28"/>
    <a:srgbClr val="0082C8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35" autoAdjust="0"/>
    <p:restoredTop sz="96797" autoAdjust="0"/>
  </p:normalViewPr>
  <p:slideViewPr>
    <p:cSldViewPr snapToGrid="0" snapToObjects="1">
      <p:cViewPr varScale="1">
        <p:scale>
          <a:sx n="85" d="100"/>
          <a:sy n="85" d="100"/>
        </p:scale>
        <p:origin x="-828" y="-42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8331251853491656E-2"/>
          <c:y val="0.24172576092846076"/>
          <c:w val="0.95050111613867172"/>
          <c:h val="0.611745105050963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0082C8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795,3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8307558277270144E-2"/>
                  <c:y val="6.5278009791701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tx1"/>
                    </a:solidFill>
                    <a:latin typeface="Muller Narrow Light" panose="00000400000000000000" pitchFamily="50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795.3</c:v>
                </c:pt>
                <c:pt idx="1">
                  <c:v>690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F05A28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1.19071393144675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698,27</a:t>
                    </a:r>
                    <a:endParaRPr lang="en-US" dirty="0" smtClean="0"/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0,00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tx1"/>
                    </a:solidFill>
                    <a:latin typeface="Muller Narrow Light" panose="00000400000000000000" pitchFamily="50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698.27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10"/>
        <c:axId val="34009856"/>
        <c:axId val="34011392"/>
      </c:barChart>
      <c:catAx>
        <c:axId val="34009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 b="1">
                <a:latin typeface="Muller Narrow Light" panose="00000400000000000000" pitchFamily="50" charset="-52"/>
              </a:defRPr>
            </a:pPr>
            <a:endParaRPr lang="ru-RU"/>
          </a:p>
        </c:txPr>
        <c:crossAx val="34011392"/>
        <c:crosses val="autoZero"/>
        <c:auto val="1"/>
        <c:lblAlgn val="ctr"/>
        <c:lblOffset val="100"/>
        <c:noMultiLvlLbl val="0"/>
      </c:catAx>
      <c:valAx>
        <c:axId val="34011392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340098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2.7919162812026872E-3"/>
          <c:y val="0.12976026745653602"/>
          <c:w val="0.93594735718879962"/>
          <c:h val="0.14110178853983157"/>
        </c:manualLayout>
      </c:layout>
      <c:overlay val="0"/>
      <c:txPr>
        <a:bodyPr/>
        <a:lstStyle/>
        <a:p>
          <a:pPr>
            <a:defRPr sz="1400">
              <a:latin typeface="Muller Narrow Light" panose="00000400000000000000" pitchFamily="50" charset="-52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50863" y="1241425"/>
            <a:ext cx="569595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60"/>
            <a:ext cx="5438140" cy="3909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0ED6BC-394E-4F60-B45D-34E65CAB5EE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94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174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30E28-64DD-4339-AC4D-539BB599FF88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32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pPr/>
              <a:t>28.01.2022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pPr/>
              <a:t>28.01.2022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pPr/>
              <a:t>28.01.2022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2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3E5FE43-CD68-C342-9095-2FE190F9DEAB}"/>
              </a:ext>
            </a:extLst>
          </p:cNvPr>
          <p:cNvSpPr/>
          <p:nvPr/>
        </p:nvSpPr>
        <p:spPr>
          <a:xfrm>
            <a:off x="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5D04965-F4A5-F14E-8831-9BBA7A96443C}"/>
              </a:ext>
            </a:extLst>
          </p:cNvPr>
          <p:cNvSpPr/>
          <p:nvPr/>
        </p:nvSpPr>
        <p:spPr>
          <a:xfrm>
            <a:off x="1481033" y="3394267"/>
            <a:ext cx="1059277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Muller Narrow ExtraBold" pitchFamily="2" charset="0"/>
              </a:rPr>
              <a:t>БЮДЖЕТ </a:t>
            </a:r>
          </a:p>
          <a:p>
            <a:r>
              <a:rPr lang="ru-RU" sz="4000" b="1" dirty="0" smtClean="0">
                <a:solidFill>
                  <a:schemeClr val="bg1"/>
                </a:solidFill>
                <a:latin typeface="Muller Narrow ExtraBold" pitchFamily="2" charset="0"/>
              </a:rPr>
              <a:t>КОМИТЕТА ГОСУДАРСТВЕННОГО И ФИНАНСОВОГО КОНТРОЛЯ МУРМАНСКОЙ ОБЛАСТИ</a:t>
            </a:r>
            <a:endParaRPr lang="ru-RU" sz="4000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981C3AE-0D68-2849-9510-C16D4079645C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10421256" y="5329152"/>
            <a:ext cx="787537" cy="703158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2661314" y="6181646"/>
            <a:ext cx="79702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Выпуск  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22.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 план  на   </a:t>
            </a:r>
            <a:r>
              <a:rPr lang="ru-RU" sz="32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2022</a:t>
            </a:r>
            <a:r>
              <a:rPr lang="ru-RU" sz="2000" b="1" cap="all" dirty="0" smtClean="0">
                <a:solidFill>
                  <a:schemeClr val="bg1"/>
                </a:solidFill>
                <a:latin typeface="Muller Narrow ExtraBold"/>
                <a:cs typeface="Times New Roman" pitchFamily="18" charset="0"/>
              </a:rPr>
              <a:t> год</a:t>
            </a:r>
            <a:endParaRPr lang="ru-RU" sz="2000" b="1" cap="all" dirty="0">
              <a:solidFill>
                <a:schemeClr val="bg1"/>
              </a:solidFill>
              <a:latin typeface="Muller Narrow ExtraBold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/>
            </a:extLst>
          </p:cNvPr>
          <p:cNvSpPr/>
          <p:nvPr/>
        </p:nvSpPr>
        <p:spPr>
          <a:xfrm>
            <a:off x="479549" y="974919"/>
            <a:ext cx="11513987" cy="5894512"/>
          </a:xfrm>
          <a:prstGeom prst="rect">
            <a:avLst/>
          </a:prstGeom>
          <a:solidFill>
            <a:srgbClr val="EBEBEB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7199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592543" y="1114971"/>
            <a:ext cx="6137002" cy="84518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кругленный прямоугольник 47">
            <a:extLst>
              <a:ext uri="{FF2B5EF4-FFF2-40B4-BE49-F238E27FC236}"/>
            </a:extLst>
          </p:cNvPr>
          <p:cNvSpPr/>
          <p:nvPr/>
        </p:nvSpPr>
        <p:spPr>
          <a:xfrm>
            <a:off x="272265" y="1120936"/>
            <a:ext cx="11552972" cy="986123"/>
          </a:xfrm>
          <a:prstGeom prst="roundRect">
            <a:avLst/>
          </a:prstGeom>
          <a:solidFill>
            <a:srgbClr val="F05A28"/>
          </a:solidFill>
          <a:ln w="12700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35" name="Прямоугольник 36"/>
          <p:cNvSpPr>
            <a:spLocks noChangeArrowheads="1"/>
          </p:cNvSpPr>
          <p:nvPr/>
        </p:nvSpPr>
        <p:spPr bwMode="auto">
          <a:xfrm>
            <a:off x="960121" y="81224"/>
            <a:ext cx="1003559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600" dirty="0" smtClean="0">
                <a:solidFill>
                  <a:prstClr val="black"/>
                </a:solidFill>
                <a:latin typeface="Muller Narrow Light" pitchFamily="2" charset="0"/>
              </a:rPr>
              <a:t>СТРУКТУРА КОМИТЕТА </a:t>
            </a:r>
            <a:r>
              <a:rPr lang="ru-RU" sz="2600" dirty="0">
                <a:solidFill>
                  <a:prstClr val="black"/>
                </a:solidFill>
                <a:latin typeface="Muller Narrow Light" pitchFamily="2" charset="0"/>
              </a:rPr>
              <a:t>ГОСУДАРСТВЕННОГО И ФИНАНСОВОГО КОНТРОЛЯ </a:t>
            </a:r>
            <a:r>
              <a:rPr lang="ru-RU" sz="2600" dirty="0" smtClean="0">
                <a:solidFill>
                  <a:prstClr val="black"/>
                </a:solidFill>
                <a:latin typeface="Muller Narrow Light" pitchFamily="2" charset="0"/>
              </a:rPr>
              <a:t>МУРМАНСКОЙ ОБЛАСТИ</a:t>
            </a:r>
            <a:endParaRPr lang="ru-RU" sz="2600" dirty="0">
              <a:latin typeface="Muller Narrow Light" pitchFamily="2" charset="0"/>
            </a:endParaRPr>
          </a:p>
        </p:txBody>
      </p:sp>
      <p:pic>
        <p:nvPicPr>
          <p:cNvPr id="67" name="Рисунок 66">
            <a:extLst>
              <a:ext uri="{FF2B5EF4-FFF2-40B4-BE49-F238E27FC236}">
                <a16:creationId xmlns="" xmlns:a16="http://schemas.microsoft.com/office/drawing/2014/main" id="{F1DFB1CA-21A1-2245-B207-195CB8EF8CB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73538" y="1206495"/>
            <a:ext cx="815004" cy="815004"/>
          </a:xfrm>
          <a:prstGeom prst="rect">
            <a:avLst/>
          </a:prstGeom>
        </p:spPr>
      </p:pic>
      <p:sp>
        <p:nvSpPr>
          <p:cNvPr id="2051" name="Прямоугольник 7"/>
          <p:cNvSpPr>
            <a:spLocks noChangeArrowheads="1"/>
          </p:cNvSpPr>
          <p:nvPr/>
        </p:nvSpPr>
        <p:spPr bwMode="auto">
          <a:xfrm>
            <a:off x="1472540" y="1188749"/>
            <a:ext cx="43862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10.02.2011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НАЧАЛО ОСУЩЕСТВЛЕНИЯ ФУНКЦИЙ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 КОМИТЕТОМ</a:t>
            </a:r>
          </a:p>
        </p:txBody>
      </p:sp>
      <p:pic>
        <p:nvPicPr>
          <p:cNvPr id="63" name="Рисунок 62">
            <a:extLst>
              <a:ext uri="{FF2B5EF4-FFF2-40B4-BE49-F238E27FC236}">
                <a16:creationId xmlns="" xmlns:a16="http://schemas.microsoft.com/office/drawing/2014/main" id="{08845505-9574-AF4F-8A18-E9F8BF673C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695" y="1188749"/>
            <a:ext cx="1078114" cy="850493"/>
          </a:xfrm>
          <a:prstGeom prst="rect">
            <a:avLst/>
          </a:prstGeom>
        </p:spPr>
      </p:pic>
      <p:sp>
        <p:nvSpPr>
          <p:cNvPr id="78" name="Скругленный прямоугольник 77">
            <a:extLst>
              <a:ext uri="{FF2B5EF4-FFF2-40B4-BE49-F238E27FC236}"/>
            </a:extLst>
          </p:cNvPr>
          <p:cNvSpPr/>
          <p:nvPr/>
        </p:nvSpPr>
        <p:spPr>
          <a:xfrm>
            <a:off x="7323822" y="5226720"/>
            <a:ext cx="4334269" cy="579667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79" name="Содержимое 2"/>
          <p:cNvSpPr txBox="1">
            <a:spLocks/>
          </p:cNvSpPr>
          <p:nvPr/>
        </p:nvSpPr>
        <p:spPr bwMode="auto">
          <a:xfrm>
            <a:off x="7249898" y="5316228"/>
            <a:ext cx="4386414" cy="60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-228600" algn="ctr">
              <a:defRPr/>
            </a:pPr>
            <a:r>
              <a:rPr lang="ru-RU" sz="1600" dirty="0">
                <a:latin typeface="Muller Narrow Light" pitchFamily="50" charset="-52"/>
              </a:rPr>
              <a:t>ОТДЕЛ </a:t>
            </a:r>
            <a:r>
              <a:rPr lang="ru-RU" sz="1600" dirty="0" smtClean="0">
                <a:latin typeface="Muller Narrow Light" pitchFamily="50" charset="-52"/>
              </a:rPr>
              <a:t>ГОСУДАРСТВЕННОГО </a:t>
            </a:r>
            <a:r>
              <a:rPr lang="ru-RU" sz="1600" dirty="0">
                <a:latin typeface="Muller Narrow Light" pitchFamily="50" charset="-52"/>
              </a:rPr>
              <a:t>КОНТРОЛЯ</a:t>
            </a:r>
          </a:p>
          <a:p>
            <a:pPr indent="-228600" algn="ctr">
              <a:buFont typeface="Arial" charset="0"/>
              <a:buNone/>
              <a:defRPr/>
            </a:pPr>
            <a:endParaRPr lang="ru-RU" sz="1600" dirty="0">
              <a:latin typeface="Muller Narrow Light" pitchFamily="50" charset="-52"/>
            </a:endParaRPr>
          </a:p>
        </p:txBody>
      </p:sp>
      <p:sp>
        <p:nvSpPr>
          <p:cNvPr id="84" name="Номер слайда 1"/>
          <p:cNvSpPr txBox="1">
            <a:spLocks/>
          </p:cNvSpPr>
          <p:nvPr/>
        </p:nvSpPr>
        <p:spPr bwMode="auto">
          <a:xfrm>
            <a:off x="15949076" y="13168664"/>
            <a:ext cx="2166633" cy="25530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457200" rtl="0" eaLnBrk="1" latinLnBrk="0" hangingPunct="1">
              <a:defRPr sz="120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sp>
        <p:nvSpPr>
          <p:cNvPr id="114" name="Скругленный прямоугольник 113"/>
          <p:cNvSpPr/>
          <p:nvPr/>
        </p:nvSpPr>
        <p:spPr>
          <a:xfrm>
            <a:off x="3158068" y="2368568"/>
            <a:ext cx="5781366" cy="711443"/>
          </a:xfrm>
          <a:prstGeom prst="roundRect">
            <a:avLst/>
          </a:prstGeom>
          <a:solidFill>
            <a:schemeClr val="bg1"/>
          </a:solidFill>
          <a:ln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rgbClr val="F05A28"/>
              </a:solidFill>
              <a:latin typeface="Muller Narrow ExtraBold" pitchFamily="50" charset="-52"/>
            </a:endParaRPr>
          </a:p>
          <a:p>
            <a:pPr algn="ctr"/>
            <a:r>
              <a:rPr lang="ru-RU" sz="1600" dirty="0" smtClean="0">
                <a:solidFill>
                  <a:srgbClr val="F05A28"/>
                </a:solidFill>
                <a:latin typeface="Muller Narrow ExtraBold" pitchFamily="50" charset="-52"/>
              </a:rPr>
              <a:t>ПРЕДСЕДАТЕЛЬ КОМИТЕТА </a:t>
            </a:r>
            <a:r>
              <a:rPr lang="ru-RU" sz="1600" dirty="0">
                <a:solidFill>
                  <a:srgbClr val="F05A28"/>
                </a:solidFill>
                <a:latin typeface="Muller Narrow ExtraBold" pitchFamily="50" charset="-52"/>
              </a:rPr>
              <a:t>ГОСУДАРСТВЕННОГО И ФИНАНСОВОГО КОНТРОЛЯ МУРМАНСКОЙ ОБЛАСТИ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Muller Narrow ExtraBold" pitchFamily="50" charset="-52"/>
              </a:rPr>
              <a:t> </a:t>
            </a:r>
            <a:endParaRPr lang="ru-RU" sz="1400" b="1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39" name="Содержимое 2"/>
          <p:cNvSpPr txBox="1">
            <a:spLocks/>
          </p:cNvSpPr>
          <p:nvPr/>
        </p:nvSpPr>
        <p:spPr bwMode="auto">
          <a:xfrm>
            <a:off x="6499594" y="1206495"/>
            <a:ext cx="5136718" cy="815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28600" indent="-228600" algn="ctr" defTabSz="917575">
              <a:buFont typeface="Arial" charset="0"/>
              <a:buNone/>
            </a:pP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ПОЛОЖЕНИЕ О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КОМИТЕТЕ ГОСУДАРСТВЕННОГО И ФИНАНСОВОГО КОНТРОЛЯ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МУРМАНСКОЙ ОБЛАСТИ ОТ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29.03.2021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№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169-ПП</a:t>
            </a:r>
            <a:endParaRPr lang="ru-RU" sz="1600" dirty="0">
              <a:solidFill>
                <a:schemeClr val="bg1"/>
              </a:solidFill>
              <a:latin typeface="Muller Narrow ExtraBold" pitchFamily="50" charset="-52"/>
            </a:endParaRPr>
          </a:p>
        </p:txBody>
      </p:sp>
      <p:pic>
        <p:nvPicPr>
          <p:cNvPr id="42" name="Рисунок 41">
            <a:extLst>
              <a:ext uri="{FF2B5EF4-FFF2-40B4-BE49-F238E27FC236}">
                <a16:creationId xmlns="" xmlns:a16="http://schemas.microsoft.com/office/drawing/2014/main" id="{8DC5D961-2CD2-B24B-B7F3-332B1745AA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9355" y="2430816"/>
            <a:ext cx="586370" cy="649196"/>
          </a:xfrm>
          <a:prstGeom prst="rect">
            <a:avLst/>
          </a:prstGeom>
        </p:spPr>
      </p:pic>
      <p:pic>
        <p:nvPicPr>
          <p:cNvPr id="50" name="Рисунок 49">
            <a:extLst>
              <a:ext uri="{FF2B5EF4-FFF2-40B4-BE49-F238E27FC236}">
                <a16:creationId xmlns:lc="http://schemas.openxmlformats.org/drawingml/2006/lockedCanvas" xmlns="" xmlns:a16="http://schemas.microsoft.com/office/drawing/2014/main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00369" y="6088885"/>
            <a:ext cx="595345" cy="595345"/>
          </a:xfrm>
          <a:prstGeom prst="rect">
            <a:avLst/>
          </a:prstGeom>
        </p:spPr>
      </p:pic>
      <p:pic>
        <p:nvPicPr>
          <p:cNvPr id="51" name="Рисунок 50">
            <a:extLst>
              <a:ext uri="{FF2B5EF4-FFF2-40B4-BE49-F238E27FC236}">
                <a16:creationId xmlns:lc="http://schemas.openxmlformats.org/drawingml/2006/lockedCanvas" xmlns="" xmlns:a16="http://schemas.microsoft.com/office/drawing/2014/main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08676" y="6259263"/>
            <a:ext cx="498868" cy="498868"/>
          </a:xfrm>
          <a:prstGeom prst="rect">
            <a:avLst/>
          </a:prstGeom>
        </p:spPr>
      </p:pic>
      <p:sp>
        <p:nvSpPr>
          <p:cNvPr id="55" name="Скругленный прямоугольник 54">
            <a:extLst>
              <a:ext uri="{FF2B5EF4-FFF2-40B4-BE49-F238E27FC236}"/>
            </a:extLst>
          </p:cNvPr>
          <p:cNvSpPr/>
          <p:nvPr/>
        </p:nvSpPr>
        <p:spPr>
          <a:xfrm>
            <a:off x="1300309" y="5213800"/>
            <a:ext cx="4334270" cy="60550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Muller Narrow Light" pitchFamily="50" charset="-52"/>
              </a:rPr>
              <a:t>ОТДЕЛ ФИНАНСОВОГО КОНТРОЛЯ</a:t>
            </a:r>
            <a:endParaRPr lang="ru-RU" sz="1600" dirty="0">
              <a:solidFill>
                <a:schemeClr val="tx1"/>
              </a:solidFill>
              <a:latin typeface="Muller Narrow Light" pitchFamily="50" charset="-52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1492725" y="3714298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  <a:endParaRPr lang="ru-RU" sz="1600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7516239" y="3714298"/>
            <a:ext cx="3949437" cy="80159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82C8"/>
                </a:solidFill>
                <a:latin typeface="Muller Narrow ExtraBold" pitchFamily="50" charset="-52"/>
              </a:rPr>
              <a:t>Заместитель председателя Комитета</a:t>
            </a:r>
            <a:endParaRPr lang="ru-RU" sz="1600" b="1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xmlns="" id="{4F6D33C6-542E-4E30-9CC8-429B9E1E0D19}"/>
              </a:ext>
            </a:extLst>
          </p:cNvPr>
          <p:cNvSpPr/>
          <p:nvPr/>
        </p:nvSpPr>
        <p:spPr>
          <a:xfrm>
            <a:off x="5442162" y="6441753"/>
            <a:ext cx="27341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kern="900" dirty="0" smtClean="0">
                <a:latin typeface="Muller Narrow Light" panose="000004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16 штатных единиц</a:t>
            </a:r>
            <a:endParaRPr lang="ru-RU" sz="1600" dirty="0"/>
          </a:p>
        </p:txBody>
      </p:sp>
      <p:sp>
        <p:nvSpPr>
          <p:cNvPr id="2055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9898956" y="6758131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37" name="Group 4"/>
          <p:cNvGrpSpPr>
            <a:grpSpLocks noChangeAspect="1"/>
          </p:cNvGrpSpPr>
          <p:nvPr/>
        </p:nvGrpSpPr>
        <p:grpSpPr bwMode="auto">
          <a:xfrm>
            <a:off x="6476292" y="3812679"/>
            <a:ext cx="571867" cy="613432"/>
            <a:chOff x="4019" y="2538"/>
            <a:chExt cx="399" cy="428"/>
          </a:xfrm>
        </p:grpSpPr>
        <p:sp>
          <p:nvSpPr>
            <p:cNvPr id="38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3" name="Group 4"/>
          <p:cNvGrpSpPr>
            <a:grpSpLocks noChangeAspect="1"/>
          </p:cNvGrpSpPr>
          <p:nvPr/>
        </p:nvGrpSpPr>
        <p:grpSpPr bwMode="auto">
          <a:xfrm>
            <a:off x="713232" y="3808378"/>
            <a:ext cx="587076" cy="613433"/>
            <a:chOff x="4019" y="2538"/>
            <a:chExt cx="399" cy="428"/>
          </a:xfrm>
        </p:grpSpPr>
        <p:sp>
          <p:nvSpPr>
            <p:cNvPr id="44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19" y="2538"/>
              <a:ext cx="399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Freeform 5"/>
            <p:cNvSpPr>
              <a:spLocks noEditPoints="1"/>
            </p:cNvSpPr>
            <p:nvPr/>
          </p:nvSpPr>
          <p:spPr bwMode="auto">
            <a:xfrm>
              <a:off x="4019" y="2535"/>
              <a:ext cx="413" cy="440"/>
            </a:xfrm>
            <a:custGeom>
              <a:avLst/>
              <a:gdLst>
                <a:gd name="T0" fmla="*/ 314 w 377"/>
                <a:gd name="T1" fmla="*/ 392 h 405"/>
                <a:gd name="T2" fmla="*/ 301 w 377"/>
                <a:gd name="T3" fmla="*/ 392 h 405"/>
                <a:gd name="T4" fmla="*/ 276 w 377"/>
                <a:gd name="T5" fmla="*/ 326 h 405"/>
                <a:gd name="T6" fmla="*/ 332 w 377"/>
                <a:gd name="T7" fmla="*/ 305 h 405"/>
                <a:gd name="T8" fmla="*/ 13 w 377"/>
                <a:gd name="T9" fmla="*/ 385 h 405"/>
                <a:gd name="T10" fmla="*/ 77 w 377"/>
                <a:gd name="T11" fmla="*/ 317 h 405"/>
                <a:gd name="T12" fmla="*/ 91 w 377"/>
                <a:gd name="T13" fmla="*/ 346 h 405"/>
                <a:gd name="T14" fmla="*/ 69 w 377"/>
                <a:gd name="T15" fmla="*/ 364 h 405"/>
                <a:gd name="T16" fmla="*/ 13 w 377"/>
                <a:gd name="T17" fmla="*/ 385 h 405"/>
                <a:gd name="T18" fmla="*/ 129 w 377"/>
                <a:gd name="T19" fmla="*/ 324 h 405"/>
                <a:gd name="T20" fmla="*/ 130 w 377"/>
                <a:gd name="T21" fmla="*/ 392 h 405"/>
                <a:gd name="T22" fmla="*/ 113 w 377"/>
                <a:gd name="T23" fmla="*/ 315 h 405"/>
                <a:gd name="T24" fmla="*/ 125 w 377"/>
                <a:gd name="T25" fmla="*/ 271 h 405"/>
                <a:gd name="T26" fmla="*/ 148 w 377"/>
                <a:gd name="T27" fmla="*/ 332 h 405"/>
                <a:gd name="T28" fmla="*/ 188 w 377"/>
                <a:gd name="T29" fmla="*/ 279 h 405"/>
                <a:gd name="T30" fmla="*/ 188 w 377"/>
                <a:gd name="T31" fmla="*/ 279 h 405"/>
                <a:gd name="T32" fmla="*/ 126 w 377"/>
                <a:gd name="T33" fmla="*/ 174 h 405"/>
                <a:gd name="T34" fmla="*/ 147 w 377"/>
                <a:gd name="T35" fmla="*/ 160 h 405"/>
                <a:gd name="T36" fmla="*/ 160 w 377"/>
                <a:gd name="T37" fmla="*/ 160 h 405"/>
                <a:gd name="T38" fmla="*/ 181 w 377"/>
                <a:gd name="T39" fmla="*/ 174 h 405"/>
                <a:gd name="T40" fmla="*/ 209 w 377"/>
                <a:gd name="T41" fmla="*/ 174 h 405"/>
                <a:gd name="T42" fmla="*/ 224 w 377"/>
                <a:gd name="T43" fmla="*/ 174 h 405"/>
                <a:gd name="T44" fmla="*/ 238 w 377"/>
                <a:gd name="T45" fmla="*/ 174 h 405"/>
                <a:gd name="T46" fmla="*/ 272 w 377"/>
                <a:gd name="T47" fmla="*/ 174 h 405"/>
                <a:gd name="T48" fmla="*/ 92 w 377"/>
                <a:gd name="T49" fmla="*/ 64 h 405"/>
                <a:gd name="T50" fmla="*/ 130 w 377"/>
                <a:gd name="T51" fmla="*/ 32 h 405"/>
                <a:gd name="T52" fmla="*/ 279 w 377"/>
                <a:gd name="T53" fmla="*/ 68 h 405"/>
                <a:gd name="T54" fmla="*/ 257 w 377"/>
                <a:gd name="T55" fmla="*/ 98 h 405"/>
                <a:gd name="T56" fmla="*/ 92 w 377"/>
                <a:gd name="T57" fmla="*/ 64 h 405"/>
                <a:gd name="T58" fmla="*/ 251 w 377"/>
                <a:gd name="T59" fmla="*/ 153 h 405"/>
                <a:gd name="T60" fmla="*/ 196 w 377"/>
                <a:gd name="T61" fmla="*/ 155 h 405"/>
                <a:gd name="T62" fmla="*/ 174 w 377"/>
                <a:gd name="T63" fmla="*/ 147 h 405"/>
                <a:gd name="T64" fmla="*/ 104 w 377"/>
                <a:gd name="T65" fmla="*/ 161 h 405"/>
                <a:gd name="T66" fmla="*/ 257 w 377"/>
                <a:gd name="T67" fmla="*/ 111 h 405"/>
                <a:gd name="T68" fmla="*/ 273 w 377"/>
                <a:gd name="T69" fmla="*/ 161 h 405"/>
                <a:gd name="T70" fmla="*/ 200 w 377"/>
                <a:gd name="T71" fmla="*/ 312 h 405"/>
                <a:gd name="T72" fmla="*/ 187 w 377"/>
                <a:gd name="T73" fmla="*/ 349 h 405"/>
                <a:gd name="T74" fmla="*/ 182 w 377"/>
                <a:gd name="T75" fmla="*/ 392 h 405"/>
                <a:gd name="T76" fmla="*/ 196 w 377"/>
                <a:gd name="T77" fmla="*/ 325 h 405"/>
                <a:gd name="T78" fmla="*/ 181 w 377"/>
                <a:gd name="T79" fmla="*/ 336 h 405"/>
                <a:gd name="T80" fmla="*/ 160 w 377"/>
                <a:gd name="T81" fmla="*/ 392 h 405"/>
                <a:gd name="T82" fmla="*/ 174 w 377"/>
                <a:gd name="T83" fmla="*/ 347 h 405"/>
                <a:gd name="T84" fmla="*/ 208 w 377"/>
                <a:gd name="T85" fmla="*/ 392 h 405"/>
                <a:gd name="T86" fmla="*/ 223 w 377"/>
                <a:gd name="T87" fmla="*/ 345 h 405"/>
                <a:gd name="T88" fmla="*/ 260 w 377"/>
                <a:gd name="T89" fmla="*/ 325 h 405"/>
                <a:gd name="T90" fmla="*/ 237 w 377"/>
                <a:gd name="T91" fmla="*/ 345 h 405"/>
                <a:gd name="T92" fmla="*/ 266 w 377"/>
                <a:gd name="T93" fmla="*/ 287 h 405"/>
                <a:gd name="T94" fmla="*/ 264 w 377"/>
                <a:gd name="T95" fmla="*/ 315 h 405"/>
                <a:gd name="T96" fmla="*/ 335 w 377"/>
                <a:gd name="T97" fmla="*/ 292 h 405"/>
                <a:gd name="T98" fmla="*/ 259 w 377"/>
                <a:gd name="T99" fmla="*/ 260 h 405"/>
                <a:gd name="T100" fmla="*/ 285 w 377"/>
                <a:gd name="T101" fmla="*/ 142 h 405"/>
                <a:gd name="T102" fmla="*/ 188 w 377"/>
                <a:gd name="T103" fmla="*/ 0 h 405"/>
                <a:gd name="T104" fmla="*/ 79 w 377"/>
                <a:gd name="T105" fmla="*/ 65 h 405"/>
                <a:gd name="T106" fmla="*/ 128 w 377"/>
                <a:gd name="T107" fmla="*/ 254 h 405"/>
                <a:gd name="T108" fmla="*/ 67 w 377"/>
                <a:gd name="T109" fmla="*/ 286 h 405"/>
                <a:gd name="T110" fmla="*/ 20 w 377"/>
                <a:gd name="T111" fmla="*/ 405 h 405"/>
                <a:gd name="T112" fmla="*/ 335 w 377"/>
                <a:gd name="T113" fmla="*/ 292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7" h="405">
                  <a:moveTo>
                    <a:pt x="364" y="385"/>
                  </a:moveTo>
                  <a:lnTo>
                    <a:pt x="364" y="385"/>
                  </a:lnTo>
                  <a:cubicBezTo>
                    <a:pt x="364" y="389"/>
                    <a:pt x="361" y="392"/>
                    <a:pt x="357" y="392"/>
                  </a:cubicBezTo>
                  <a:lnTo>
                    <a:pt x="314" y="392"/>
                  </a:lnTo>
                  <a:lnTo>
                    <a:pt x="314" y="371"/>
                  </a:lnTo>
                  <a:cubicBezTo>
                    <a:pt x="314" y="367"/>
                    <a:pt x="311" y="364"/>
                    <a:pt x="308" y="364"/>
                  </a:cubicBezTo>
                  <a:cubicBezTo>
                    <a:pt x="304" y="364"/>
                    <a:pt x="301" y="367"/>
                    <a:pt x="301" y="371"/>
                  </a:cubicBezTo>
                  <a:lnTo>
                    <a:pt x="301" y="392"/>
                  </a:lnTo>
                  <a:lnTo>
                    <a:pt x="262" y="392"/>
                  </a:lnTo>
                  <a:lnTo>
                    <a:pt x="286" y="346"/>
                  </a:lnTo>
                  <a:cubicBezTo>
                    <a:pt x="287" y="344"/>
                    <a:pt x="286" y="341"/>
                    <a:pt x="285" y="339"/>
                  </a:cubicBezTo>
                  <a:lnTo>
                    <a:pt x="276" y="326"/>
                  </a:lnTo>
                  <a:lnTo>
                    <a:pt x="295" y="321"/>
                  </a:lnTo>
                  <a:cubicBezTo>
                    <a:pt x="298" y="321"/>
                    <a:pt x="299" y="319"/>
                    <a:pt x="300" y="317"/>
                  </a:cubicBezTo>
                  <a:lnTo>
                    <a:pt x="306" y="298"/>
                  </a:lnTo>
                  <a:lnTo>
                    <a:pt x="332" y="305"/>
                  </a:lnTo>
                  <a:cubicBezTo>
                    <a:pt x="351" y="310"/>
                    <a:pt x="364" y="327"/>
                    <a:pt x="364" y="346"/>
                  </a:cubicBezTo>
                  <a:lnTo>
                    <a:pt x="364" y="385"/>
                  </a:lnTo>
                  <a:close/>
                  <a:moveTo>
                    <a:pt x="13" y="385"/>
                  </a:moveTo>
                  <a:lnTo>
                    <a:pt x="13" y="385"/>
                  </a:lnTo>
                  <a:lnTo>
                    <a:pt x="13" y="346"/>
                  </a:lnTo>
                  <a:cubicBezTo>
                    <a:pt x="13" y="327"/>
                    <a:pt x="26" y="310"/>
                    <a:pt x="45" y="305"/>
                  </a:cubicBezTo>
                  <a:lnTo>
                    <a:pt x="71" y="298"/>
                  </a:lnTo>
                  <a:lnTo>
                    <a:pt x="77" y="317"/>
                  </a:lnTo>
                  <a:cubicBezTo>
                    <a:pt x="78" y="319"/>
                    <a:pt x="79" y="321"/>
                    <a:pt x="82" y="321"/>
                  </a:cubicBezTo>
                  <a:lnTo>
                    <a:pt x="101" y="326"/>
                  </a:lnTo>
                  <a:lnTo>
                    <a:pt x="92" y="339"/>
                  </a:lnTo>
                  <a:cubicBezTo>
                    <a:pt x="90" y="341"/>
                    <a:pt x="90" y="344"/>
                    <a:pt x="91" y="346"/>
                  </a:cubicBezTo>
                  <a:lnTo>
                    <a:pt x="115" y="392"/>
                  </a:lnTo>
                  <a:lnTo>
                    <a:pt x="76" y="392"/>
                  </a:lnTo>
                  <a:lnTo>
                    <a:pt x="76" y="371"/>
                  </a:lnTo>
                  <a:cubicBezTo>
                    <a:pt x="76" y="367"/>
                    <a:pt x="73" y="364"/>
                    <a:pt x="69" y="364"/>
                  </a:cubicBezTo>
                  <a:cubicBezTo>
                    <a:pt x="66" y="364"/>
                    <a:pt x="63" y="367"/>
                    <a:pt x="63" y="371"/>
                  </a:cubicBezTo>
                  <a:lnTo>
                    <a:pt x="63" y="392"/>
                  </a:lnTo>
                  <a:lnTo>
                    <a:pt x="20" y="392"/>
                  </a:lnTo>
                  <a:cubicBezTo>
                    <a:pt x="16" y="392"/>
                    <a:pt x="13" y="389"/>
                    <a:pt x="13" y="385"/>
                  </a:cubicBezTo>
                  <a:close/>
                  <a:moveTo>
                    <a:pt x="109" y="281"/>
                  </a:moveTo>
                  <a:lnTo>
                    <a:pt x="109" y="281"/>
                  </a:lnTo>
                  <a:cubicBezTo>
                    <a:pt x="109" y="283"/>
                    <a:pt x="110" y="285"/>
                    <a:pt x="111" y="287"/>
                  </a:cubicBezTo>
                  <a:cubicBezTo>
                    <a:pt x="116" y="297"/>
                    <a:pt x="123" y="311"/>
                    <a:pt x="129" y="324"/>
                  </a:cubicBezTo>
                  <a:lnTo>
                    <a:pt x="140" y="344"/>
                  </a:lnTo>
                  <a:cubicBezTo>
                    <a:pt x="140" y="344"/>
                    <a:pt x="140" y="345"/>
                    <a:pt x="140" y="345"/>
                  </a:cubicBezTo>
                  <a:cubicBezTo>
                    <a:pt x="147" y="362"/>
                    <a:pt x="147" y="383"/>
                    <a:pt x="147" y="392"/>
                  </a:cubicBezTo>
                  <a:lnTo>
                    <a:pt x="130" y="392"/>
                  </a:lnTo>
                  <a:lnTo>
                    <a:pt x="105" y="343"/>
                  </a:lnTo>
                  <a:lnTo>
                    <a:pt x="117" y="325"/>
                  </a:lnTo>
                  <a:cubicBezTo>
                    <a:pt x="118" y="324"/>
                    <a:pt x="118" y="321"/>
                    <a:pt x="117" y="319"/>
                  </a:cubicBezTo>
                  <a:cubicBezTo>
                    <a:pt x="117" y="317"/>
                    <a:pt x="115" y="316"/>
                    <a:pt x="113" y="315"/>
                  </a:cubicBezTo>
                  <a:lnTo>
                    <a:pt x="88" y="309"/>
                  </a:lnTo>
                  <a:lnTo>
                    <a:pt x="82" y="290"/>
                  </a:lnTo>
                  <a:lnTo>
                    <a:pt x="109" y="281"/>
                  </a:lnTo>
                  <a:close/>
                  <a:moveTo>
                    <a:pt x="125" y="271"/>
                  </a:moveTo>
                  <a:lnTo>
                    <a:pt x="125" y="271"/>
                  </a:lnTo>
                  <a:lnTo>
                    <a:pt x="132" y="267"/>
                  </a:lnTo>
                  <a:lnTo>
                    <a:pt x="177" y="312"/>
                  </a:lnTo>
                  <a:cubicBezTo>
                    <a:pt x="170" y="316"/>
                    <a:pt x="160" y="322"/>
                    <a:pt x="148" y="332"/>
                  </a:cubicBezTo>
                  <a:cubicBezTo>
                    <a:pt x="144" y="323"/>
                    <a:pt x="135" y="305"/>
                    <a:pt x="123" y="281"/>
                  </a:cubicBezTo>
                  <a:cubicBezTo>
                    <a:pt x="121" y="277"/>
                    <a:pt x="122" y="273"/>
                    <a:pt x="125" y="271"/>
                  </a:cubicBezTo>
                  <a:close/>
                  <a:moveTo>
                    <a:pt x="188" y="279"/>
                  </a:moveTo>
                  <a:lnTo>
                    <a:pt x="188" y="279"/>
                  </a:lnTo>
                  <a:cubicBezTo>
                    <a:pt x="200" y="279"/>
                    <a:pt x="211" y="277"/>
                    <a:pt x="222" y="272"/>
                  </a:cubicBezTo>
                  <a:lnTo>
                    <a:pt x="188" y="305"/>
                  </a:lnTo>
                  <a:lnTo>
                    <a:pt x="155" y="272"/>
                  </a:lnTo>
                  <a:cubicBezTo>
                    <a:pt x="166" y="277"/>
                    <a:pt x="177" y="279"/>
                    <a:pt x="188" y="279"/>
                  </a:cubicBezTo>
                  <a:close/>
                  <a:moveTo>
                    <a:pt x="105" y="174"/>
                  </a:moveTo>
                  <a:lnTo>
                    <a:pt x="105" y="174"/>
                  </a:lnTo>
                  <a:lnTo>
                    <a:pt x="126" y="174"/>
                  </a:lnTo>
                  <a:lnTo>
                    <a:pt x="126" y="174"/>
                  </a:lnTo>
                  <a:cubicBezTo>
                    <a:pt x="126" y="178"/>
                    <a:pt x="129" y="181"/>
                    <a:pt x="132" y="181"/>
                  </a:cubicBezTo>
                  <a:cubicBezTo>
                    <a:pt x="136" y="181"/>
                    <a:pt x="139" y="178"/>
                    <a:pt x="139" y="174"/>
                  </a:cubicBezTo>
                  <a:lnTo>
                    <a:pt x="139" y="160"/>
                  </a:lnTo>
                  <a:lnTo>
                    <a:pt x="147" y="160"/>
                  </a:lnTo>
                  <a:lnTo>
                    <a:pt x="147" y="167"/>
                  </a:lnTo>
                  <a:cubicBezTo>
                    <a:pt x="147" y="171"/>
                    <a:pt x="150" y="174"/>
                    <a:pt x="153" y="174"/>
                  </a:cubicBezTo>
                  <a:cubicBezTo>
                    <a:pt x="157" y="174"/>
                    <a:pt x="160" y="171"/>
                    <a:pt x="160" y="167"/>
                  </a:cubicBezTo>
                  <a:lnTo>
                    <a:pt x="160" y="160"/>
                  </a:lnTo>
                  <a:lnTo>
                    <a:pt x="168" y="160"/>
                  </a:lnTo>
                  <a:lnTo>
                    <a:pt x="168" y="174"/>
                  </a:lnTo>
                  <a:cubicBezTo>
                    <a:pt x="168" y="178"/>
                    <a:pt x="171" y="181"/>
                    <a:pt x="174" y="181"/>
                  </a:cubicBezTo>
                  <a:cubicBezTo>
                    <a:pt x="178" y="181"/>
                    <a:pt x="181" y="178"/>
                    <a:pt x="181" y="174"/>
                  </a:cubicBezTo>
                  <a:cubicBezTo>
                    <a:pt x="181" y="170"/>
                    <a:pt x="184" y="167"/>
                    <a:pt x="188" y="167"/>
                  </a:cubicBezTo>
                  <a:cubicBezTo>
                    <a:pt x="193" y="167"/>
                    <a:pt x="196" y="170"/>
                    <a:pt x="196" y="174"/>
                  </a:cubicBezTo>
                  <a:cubicBezTo>
                    <a:pt x="196" y="178"/>
                    <a:pt x="199" y="181"/>
                    <a:pt x="203" y="181"/>
                  </a:cubicBezTo>
                  <a:cubicBezTo>
                    <a:pt x="206" y="181"/>
                    <a:pt x="209" y="178"/>
                    <a:pt x="209" y="174"/>
                  </a:cubicBezTo>
                  <a:lnTo>
                    <a:pt x="209" y="160"/>
                  </a:lnTo>
                  <a:lnTo>
                    <a:pt x="217" y="160"/>
                  </a:lnTo>
                  <a:lnTo>
                    <a:pt x="217" y="167"/>
                  </a:lnTo>
                  <a:cubicBezTo>
                    <a:pt x="217" y="171"/>
                    <a:pt x="220" y="174"/>
                    <a:pt x="224" y="174"/>
                  </a:cubicBezTo>
                  <a:cubicBezTo>
                    <a:pt x="227" y="174"/>
                    <a:pt x="230" y="171"/>
                    <a:pt x="230" y="167"/>
                  </a:cubicBezTo>
                  <a:lnTo>
                    <a:pt x="230" y="160"/>
                  </a:lnTo>
                  <a:lnTo>
                    <a:pt x="238" y="160"/>
                  </a:lnTo>
                  <a:lnTo>
                    <a:pt x="238" y="174"/>
                  </a:lnTo>
                  <a:cubicBezTo>
                    <a:pt x="238" y="178"/>
                    <a:pt x="241" y="181"/>
                    <a:pt x="245" y="181"/>
                  </a:cubicBezTo>
                  <a:cubicBezTo>
                    <a:pt x="248" y="181"/>
                    <a:pt x="251" y="178"/>
                    <a:pt x="251" y="174"/>
                  </a:cubicBezTo>
                  <a:lnTo>
                    <a:pt x="251" y="174"/>
                  </a:lnTo>
                  <a:lnTo>
                    <a:pt x="272" y="174"/>
                  </a:lnTo>
                  <a:cubicBezTo>
                    <a:pt x="267" y="226"/>
                    <a:pt x="231" y="266"/>
                    <a:pt x="188" y="266"/>
                  </a:cubicBezTo>
                  <a:cubicBezTo>
                    <a:pt x="146" y="266"/>
                    <a:pt x="110" y="226"/>
                    <a:pt x="105" y="174"/>
                  </a:cubicBezTo>
                  <a:close/>
                  <a:moveTo>
                    <a:pt x="92" y="64"/>
                  </a:moveTo>
                  <a:lnTo>
                    <a:pt x="92" y="64"/>
                  </a:lnTo>
                  <a:cubicBezTo>
                    <a:pt x="91" y="56"/>
                    <a:pt x="94" y="49"/>
                    <a:pt x="99" y="43"/>
                  </a:cubicBezTo>
                  <a:cubicBezTo>
                    <a:pt x="105" y="37"/>
                    <a:pt x="112" y="34"/>
                    <a:pt x="120" y="34"/>
                  </a:cubicBezTo>
                  <a:lnTo>
                    <a:pt x="125" y="34"/>
                  </a:lnTo>
                  <a:cubicBezTo>
                    <a:pt x="127" y="34"/>
                    <a:pt x="129" y="33"/>
                    <a:pt x="130" y="32"/>
                  </a:cubicBezTo>
                  <a:cubicBezTo>
                    <a:pt x="148" y="15"/>
                    <a:pt x="177" y="13"/>
                    <a:pt x="188" y="13"/>
                  </a:cubicBezTo>
                  <a:cubicBezTo>
                    <a:pt x="204" y="13"/>
                    <a:pt x="220" y="14"/>
                    <a:pt x="236" y="16"/>
                  </a:cubicBezTo>
                  <a:cubicBezTo>
                    <a:pt x="248" y="18"/>
                    <a:pt x="260" y="24"/>
                    <a:pt x="267" y="34"/>
                  </a:cubicBezTo>
                  <a:cubicBezTo>
                    <a:pt x="275" y="44"/>
                    <a:pt x="279" y="56"/>
                    <a:pt x="279" y="68"/>
                  </a:cubicBezTo>
                  <a:cubicBezTo>
                    <a:pt x="278" y="84"/>
                    <a:pt x="276" y="99"/>
                    <a:pt x="275" y="110"/>
                  </a:cubicBezTo>
                  <a:cubicBezTo>
                    <a:pt x="274" y="107"/>
                    <a:pt x="273" y="104"/>
                    <a:pt x="272" y="102"/>
                  </a:cubicBezTo>
                  <a:cubicBezTo>
                    <a:pt x="271" y="99"/>
                    <a:pt x="268" y="98"/>
                    <a:pt x="266" y="98"/>
                  </a:cubicBezTo>
                  <a:lnTo>
                    <a:pt x="257" y="98"/>
                  </a:lnTo>
                  <a:cubicBezTo>
                    <a:pt x="207" y="98"/>
                    <a:pt x="160" y="98"/>
                    <a:pt x="119" y="84"/>
                  </a:cubicBezTo>
                  <a:cubicBezTo>
                    <a:pt x="117" y="83"/>
                    <a:pt x="114" y="84"/>
                    <a:pt x="112" y="87"/>
                  </a:cubicBezTo>
                  <a:cubicBezTo>
                    <a:pt x="106" y="96"/>
                    <a:pt x="101" y="107"/>
                    <a:pt x="97" y="118"/>
                  </a:cubicBezTo>
                  <a:cubicBezTo>
                    <a:pt x="95" y="99"/>
                    <a:pt x="93" y="80"/>
                    <a:pt x="92" y="64"/>
                  </a:cubicBezTo>
                  <a:close/>
                  <a:moveTo>
                    <a:pt x="273" y="161"/>
                  </a:moveTo>
                  <a:lnTo>
                    <a:pt x="273" y="161"/>
                  </a:lnTo>
                  <a:lnTo>
                    <a:pt x="251" y="161"/>
                  </a:lnTo>
                  <a:lnTo>
                    <a:pt x="251" y="153"/>
                  </a:lnTo>
                  <a:cubicBezTo>
                    <a:pt x="251" y="150"/>
                    <a:pt x="248" y="147"/>
                    <a:pt x="245" y="147"/>
                  </a:cubicBezTo>
                  <a:lnTo>
                    <a:pt x="203" y="147"/>
                  </a:lnTo>
                  <a:cubicBezTo>
                    <a:pt x="199" y="147"/>
                    <a:pt x="196" y="150"/>
                    <a:pt x="196" y="153"/>
                  </a:cubicBezTo>
                  <a:lnTo>
                    <a:pt x="196" y="155"/>
                  </a:lnTo>
                  <a:cubicBezTo>
                    <a:pt x="194" y="154"/>
                    <a:pt x="191" y="154"/>
                    <a:pt x="188" y="154"/>
                  </a:cubicBezTo>
                  <a:cubicBezTo>
                    <a:pt x="186" y="154"/>
                    <a:pt x="183" y="154"/>
                    <a:pt x="181" y="155"/>
                  </a:cubicBezTo>
                  <a:lnTo>
                    <a:pt x="181" y="153"/>
                  </a:lnTo>
                  <a:cubicBezTo>
                    <a:pt x="181" y="150"/>
                    <a:pt x="178" y="147"/>
                    <a:pt x="174" y="147"/>
                  </a:cubicBezTo>
                  <a:lnTo>
                    <a:pt x="132" y="147"/>
                  </a:lnTo>
                  <a:cubicBezTo>
                    <a:pt x="129" y="147"/>
                    <a:pt x="126" y="150"/>
                    <a:pt x="126" y="153"/>
                  </a:cubicBezTo>
                  <a:lnTo>
                    <a:pt x="126" y="161"/>
                  </a:lnTo>
                  <a:lnTo>
                    <a:pt x="104" y="161"/>
                  </a:lnTo>
                  <a:cubicBezTo>
                    <a:pt x="104" y="161"/>
                    <a:pt x="104" y="161"/>
                    <a:pt x="104" y="161"/>
                  </a:cubicBezTo>
                  <a:cubicBezTo>
                    <a:pt x="104" y="161"/>
                    <a:pt x="104" y="161"/>
                    <a:pt x="104" y="160"/>
                  </a:cubicBezTo>
                  <a:cubicBezTo>
                    <a:pt x="104" y="138"/>
                    <a:pt x="110" y="116"/>
                    <a:pt x="120" y="98"/>
                  </a:cubicBezTo>
                  <a:cubicBezTo>
                    <a:pt x="162" y="111"/>
                    <a:pt x="208" y="111"/>
                    <a:pt x="257" y="111"/>
                  </a:cubicBezTo>
                  <a:lnTo>
                    <a:pt x="261" y="111"/>
                  </a:lnTo>
                  <a:cubicBezTo>
                    <a:pt x="266" y="124"/>
                    <a:pt x="273" y="144"/>
                    <a:pt x="273" y="160"/>
                  </a:cubicBezTo>
                  <a:lnTo>
                    <a:pt x="273" y="161"/>
                  </a:lnTo>
                  <a:cubicBezTo>
                    <a:pt x="273" y="161"/>
                    <a:pt x="273" y="161"/>
                    <a:pt x="273" y="161"/>
                  </a:cubicBezTo>
                  <a:close/>
                  <a:moveTo>
                    <a:pt x="254" y="281"/>
                  </a:moveTo>
                  <a:lnTo>
                    <a:pt x="254" y="281"/>
                  </a:lnTo>
                  <a:cubicBezTo>
                    <a:pt x="242" y="305"/>
                    <a:pt x="233" y="323"/>
                    <a:pt x="229" y="332"/>
                  </a:cubicBezTo>
                  <a:cubicBezTo>
                    <a:pt x="217" y="322"/>
                    <a:pt x="207" y="316"/>
                    <a:pt x="200" y="312"/>
                  </a:cubicBezTo>
                  <a:lnTo>
                    <a:pt x="245" y="267"/>
                  </a:lnTo>
                  <a:lnTo>
                    <a:pt x="252" y="271"/>
                  </a:lnTo>
                  <a:cubicBezTo>
                    <a:pt x="255" y="273"/>
                    <a:pt x="256" y="277"/>
                    <a:pt x="254" y="281"/>
                  </a:cubicBezTo>
                  <a:close/>
                  <a:moveTo>
                    <a:pt x="187" y="349"/>
                  </a:moveTo>
                  <a:lnTo>
                    <a:pt x="187" y="349"/>
                  </a:lnTo>
                  <a:lnTo>
                    <a:pt x="190" y="349"/>
                  </a:lnTo>
                  <a:lnTo>
                    <a:pt x="195" y="392"/>
                  </a:lnTo>
                  <a:lnTo>
                    <a:pt x="182" y="392"/>
                  </a:lnTo>
                  <a:lnTo>
                    <a:pt x="187" y="349"/>
                  </a:lnTo>
                  <a:close/>
                  <a:moveTo>
                    <a:pt x="188" y="322"/>
                  </a:moveTo>
                  <a:lnTo>
                    <a:pt x="188" y="322"/>
                  </a:lnTo>
                  <a:cubicBezTo>
                    <a:pt x="190" y="322"/>
                    <a:pt x="193" y="324"/>
                    <a:pt x="196" y="325"/>
                  </a:cubicBezTo>
                  <a:lnTo>
                    <a:pt x="196" y="336"/>
                  </a:lnTo>
                  <a:cubicBezTo>
                    <a:pt x="196" y="336"/>
                    <a:pt x="196" y="336"/>
                    <a:pt x="195" y="336"/>
                  </a:cubicBezTo>
                  <a:lnTo>
                    <a:pt x="181" y="336"/>
                  </a:lnTo>
                  <a:cubicBezTo>
                    <a:pt x="181" y="336"/>
                    <a:pt x="181" y="336"/>
                    <a:pt x="181" y="336"/>
                  </a:cubicBezTo>
                  <a:lnTo>
                    <a:pt x="181" y="325"/>
                  </a:lnTo>
                  <a:cubicBezTo>
                    <a:pt x="184" y="324"/>
                    <a:pt x="187" y="322"/>
                    <a:pt x="188" y="322"/>
                  </a:cubicBezTo>
                  <a:close/>
                  <a:moveTo>
                    <a:pt x="160" y="392"/>
                  </a:moveTo>
                  <a:lnTo>
                    <a:pt x="160" y="392"/>
                  </a:lnTo>
                  <a:cubicBezTo>
                    <a:pt x="160" y="383"/>
                    <a:pt x="160" y="363"/>
                    <a:pt x="154" y="345"/>
                  </a:cubicBezTo>
                  <a:cubicBezTo>
                    <a:pt x="159" y="340"/>
                    <a:pt x="164" y="336"/>
                    <a:pt x="168" y="333"/>
                  </a:cubicBezTo>
                  <a:lnTo>
                    <a:pt x="168" y="336"/>
                  </a:lnTo>
                  <a:cubicBezTo>
                    <a:pt x="168" y="341"/>
                    <a:pt x="170" y="345"/>
                    <a:pt x="174" y="347"/>
                  </a:cubicBezTo>
                  <a:lnTo>
                    <a:pt x="169" y="392"/>
                  </a:lnTo>
                  <a:lnTo>
                    <a:pt x="160" y="392"/>
                  </a:lnTo>
                  <a:close/>
                  <a:moveTo>
                    <a:pt x="208" y="392"/>
                  </a:moveTo>
                  <a:lnTo>
                    <a:pt x="208" y="392"/>
                  </a:lnTo>
                  <a:lnTo>
                    <a:pt x="203" y="347"/>
                  </a:lnTo>
                  <a:cubicBezTo>
                    <a:pt x="207" y="345"/>
                    <a:pt x="209" y="341"/>
                    <a:pt x="209" y="336"/>
                  </a:cubicBezTo>
                  <a:lnTo>
                    <a:pt x="209" y="333"/>
                  </a:lnTo>
                  <a:cubicBezTo>
                    <a:pt x="213" y="336"/>
                    <a:pt x="218" y="340"/>
                    <a:pt x="223" y="345"/>
                  </a:cubicBezTo>
                  <a:cubicBezTo>
                    <a:pt x="217" y="363"/>
                    <a:pt x="217" y="383"/>
                    <a:pt x="217" y="392"/>
                  </a:cubicBezTo>
                  <a:lnTo>
                    <a:pt x="208" y="392"/>
                  </a:lnTo>
                  <a:close/>
                  <a:moveTo>
                    <a:pt x="260" y="325"/>
                  </a:moveTo>
                  <a:lnTo>
                    <a:pt x="260" y="325"/>
                  </a:lnTo>
                  <a:lnTo>
                    <a:pt x="272" y="343"/>
                  </a:lnTo>
                  <a:lnTo>
                    <a:pt x="247" y="392"/>
                  </a:lnTo>
                  <a:lnTo>
                    <a:pt x="230" y="392"/>
                  </a:lnTo>
                  <a:cubicBezTo>
                    <a:pt x="230" y="383"/>
                    <a:pt x="231" y="362"/>
                    <a:pt x="237" y="345"/>
                  </a:cubicBezTo>
                  <a:cubicBezTo>
                    <a:pt x="237" y="345"/>
                    <a:pt x="237" y="345"/>
                    <a:pt x="237" y="344"/>
                  </a:cubicBezTo>
                  <a:lnTo>
                    <a:pt x="237" y="344"/>
                  </a:lnTo>
                  <a:lnTo>
                    <a:pt x="248" y="324"/>
                  </a:lnTo>
                  <a:cubicBezTo>
                    <a:pt x="254" y="311"/>
                    <a:pt x="261" y="297"/>
                    <a:pt x="266" y="287"/>
                  </a:cubicBezTo>
                  <a:cubicBezTo>
                    <a:pt x="267" y="285"/>
                    <a:pt x="267" y="283"/>
                    <a:pt x="268" y="281"/>
                  </a:cubicBezTo>
                  <a:lnTo>
                    <a:pt x="295" y="290"/>
                  </a:lnTo>
                  <a:lnTo>
                    <a:pt x="289" y="309"/>
                  </a:lnTo>
                  <a:lnTo>
                    <a:pt x="264" y="315"/>
                  </a:lnTo>
                  <a:cubicBezTo>
                    <a:pt x="262" y="316"/>
                    <a:pt x="260" y="317"/>
                    <a:pt x="260" y="319"/>
                  </a:cubicBezTo>
                  <a:cubicBezTo>
                    <a:pt x="259" y="321"/>
                    <a:pt x="259" y="324"/>
                    <a:pt x="260" y="325"/>
                  </a:cubicBezTo>
                  <a:close/>
                  <a:moveTo>
                    <a:pt x="335" y="292"/>
                  </a:moveTo>
                  <a:lnTo>
                    <a:pt x="335" y="292"/>
                  </a:lnTo>
                  <a:lnTo>
                    <a:pt x="310" y="286"/>
                  </a:lnTo>
                  <a:cubicBezTo>
                    <a:pt x="309" y="283"/>
                    <a:pt x="308" y="281"/>
                    <a:pt x="305" y="280"/>
                  </a:cubicBezTo>
                  <a:lnTo>
                    <a:pt x="265" y="266"/>
                  </a:lnTo>
                  <a:cubicBezTo>
                    <a:pt x="263" y="264"/>
                    <a:pt x="261" y="262"/>
                    <a:pt x="259" y="260"/>
                  </a:cubicBezTo>
                  <a:lnTo>
                    <a:pt x="249" y="254"/>
                  </a:lnTo>
                  <a:cubicBezTo>
                    <a:pt x="272" y="232"/>
                    <a:pt x="286" y="198"/>
                    <a:pt x="286" y="160"/>
                  </a:cubicBezTo>
                  <a:cubicBezTo>
                    <a:pt x="286" y="155"/>
                    <a:pt x="286" y="149"/>
                    <a:pt x="285" y="143"/>
                  </a:cubicBezTo>
                  <a:cubicBezTo>
                    <a:pt x="285" y="143"/>
                    <a:pt x="285" y="142"/>
                    <a:pt x="285" y="142"/>
                  </a:cubicBezTo>
                  <a:cubicBezTo>
                    <a:pt x="285" y="142"/>
                    <a:pt x="289" y="109"/>
                    <a:pt x="292" y="69"/>
                  </a:cubicBezTo>
                  <a:cubicBezTo>
                    <a:pt x="293" y="53"/>
                    <a:pt x="288" y="38"/>
                    <a:pt x="278" y="25"/>
                  </a:cubicBezTo>
                  <a:cubicBezTo>
                    <a:pt x="268" y="13"/>
                    <a:pt x="253" y="5"/>
                    <a:pt x="238" y="3"/>
                  </a:cubicBezTo>
                  <a:cubicBezTo>
                    <a:pt x="221" y="2"/>
                    <a:pt x="204" y="0"/>
                    <a:pt x="188" y="0"/>
                  </a:cubicBezTo>
                  <a:cubicBezTo>
                    <a:pt x="176" y="0"/>
                    <a:pt x="144" y="3"/>
                    <a:pt x="123" y="21"/>
                  </a:cubicBezTo>
                  <a:lnTo>
                    <a:pt x="120" y="21"/>
                  </a:lnTo>
                  <a:cubicBezTo>
                    <a:pt x="109" y="21"/>
                    <a:pt x="98" y="25"/>
                    <a:pt x="90" y="34"/>
                  </a:cubicBezTo>
                  <a:cubicBezTo>
                    <a:pt x="82" y="42"/>
                    <a:pt x="78" y="54"/>
                    <a:pt x="79" y="65"/>
                  </a:cubicBezTo>
                  <a:cubicBezTo>
                    <a:pt x="81" y="91"/>
                    <a:pt x="84" y="127"/>
                    <a:pt x="90" y="155"/>
                  </a:cubicBezTo>
                  <a:cubicBezTo>
                    <a:pt x="90" y="155"/>
                    <a:pt x="90" y="156"/>
                    <a:pt x="91" y="157"/>
                  </a:cubicBezTo>
                  <a:cubicBezTo>
                    <a:pt x="91" y="158"/>
                    <a:pt x="91" y="159"/>
                    <a:pt x="91" y="160"/>
                  </a:cubicBezTo>
                  <a:cubicBezTo>
                    <a:pt x="91" y="198"/>
                    <a:pt x="105" y="232"/>
                    <a:pt x="128" y="254"/>
                  </a:cubicBezTo>
                  <a:lnTo>
                    <a:pt x="118" y="260"/>
                  </a:lnTo>
                  <a:cubicBezTo>
                    <a:pt x="115" y="262"/>
                    <a:pt x="113" y="264"/>
                    <a:pt x="112" y="266"/>
                  </a:cubicBezTo>
                  <a:lnTo>
                    <a:pt x="72" y="280"/>
                  </a:lnTo>
                  <a:cubicBezTo>
                    <a:pt x="69" y="281"/>
                    <a:pt x="68" y="283"/>
                    <a:pt x="67" y="286"/>
                  </a:cubicBezTo>
                  <a:lnTo>
                    <a:pt x="42" y="292"/>
                  </a:lnTo>
                  <a:cubicBezTo>
                    <a:pt x="17" y="298"/>
                    <a:pt x="0" y="320"/>
                    <a:pt x="0" y="346"/>
                  </a:cubicBezTo>
                  <a:lnTo>
                    <a:pt x="0" y="385"/>
                  </a:lnTo>
                  <a:cubicBezTo>
                    <a:pt x="0" y="396"/>
                    <a:pt x="9" y="405"/>
                    <a:pt x="20" y="405"/>
                  </a:cubicBezTo>
                  <a:lnTo>
                    <a:pt x="357" y="405"/>
                  </a:lnTo>
                  <a:cubicBezTo>
                    <a:pt x="368" y="405"/>
                    <a:pt x="377" y="396"/>
                    <a:pt x="377" y="385"/>
                  </a:cubicBezTo>
                  <a:lnTo>
                    <a:pt x="377" y="346"/>
                  </a:lnTo>
                  <a:cubicBezTo>
                    <a:pt x="377" y="320"/>
                    <a:pt x="360" y="298"/>
                    <a:pt x="335" y="292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Freeform 6"/>
            <p:cNvSpPr>
              <a:spLocks/>
            </p:cNvSpPr>
            <p:nvPr/>
          </p:nvSpPr>
          <p:spPr bwMode="auto">
            <a:xfrm>
              <a:off x="4187" y="2770"/>
              <a:ext cx="77" cy="23"/>
            </a:xfrm>
            <a:custGeom>
              <a:avLst/>
              <a:gdLst>
                <a:gd name="T0" fmla="*/ 4 w 71"/>
                <a:gd name="T1" fmla="*/ 13 h 21"/>
                <a:gd name="T2" fmla="*/ 4 w 71"/>
                <a:gd name="T3" fmla="*/ 13 h 21"/>
                <a:gd name="T4" fmla="*/ 35 w 71"/>
                <a:gd name="T5" fmla="*/ 21 h 21"/>
                <a:gd name="T6" fmla="*/ 67 w 71"/>
                <a:gd name="T7" fmla="*/ 13 h 21"/>
                <a:gd name="T8" fmla="*/ 69 w 71"/>
                <a:gd name="T9" fmla="*/ 4 h 21"/>
                <a:gd name="T10" fmla="*/ 60 w 71"/>
                <a:gd name="T11" fmla="*/ 2 h 21"/>
                <a:gd name="T12" fmla="*/ 35 w 71"/>
                <a:gd name="T13" fmla="*/ 8 h 21"/>
                <a:gd name="T14" fmla="*/ 11 w 71"/>
                <a:gd name="T15" fmla="*/ 2 h 21"/>
                <a:gd name="T16" fmla="*/ 2 w 71"/>
                <a:gd name="T17" fmla="*/ 4 h 21"/>
                <a:gd name="T18" fmla="*/ 4 w 71"/>
                <a:gd name="T19" fmla="*/ 1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21">
                  <a:moveTo>
                    <a:pt x="4" y="13"/>
                  </a:moveTo>
                  <a:lnTo>
                    <a:pt x="4" y="13"/>
                  </a:lnTo>
                  <a:cubicBezTo>
                    <a:pt x="12" y="18"/>
                    <a:pt x="23" y="21"/>
                    <a:pt x="35" y="21"/>
                  </a:cubicBezTo>
                  <a:cubicBezTo>
                    <a:pt x="48" y="21"/>
                    <a:pt x="59" y="18"/>
                    <a:pt x="67" y="13"/>
                  </a:cubicBezTo>
                  <a:cubicBezTo>
                    <a:pt x="70" y="11"/>
                    <a:pt x="71" y="7"/>
                    <a:pt x="69" y="4"/>
                  </a:cubicBezTo>
                  <a:cubicBezTo>
                    <a:pt x="67" y="1"/>
                    <a:pt x="63" y="0"/>
                    <a:pt x="60" y="2"/>
                  </a:cubicBezTo>
                  <a:cubicBezTo>
                    <a:pt x="54" y="6"/>
                    <a:pt x="45" y="8"/>
                    <a:pt x="35" y="8"/>
                  </a:cubicBezTo>
                  <a:cubicBezTo>
                    <a:pt x="26" y="8"/>
                    <a:pt x="17" y="6"/>
                    <a:pt x="11" y="2"/>
                  </a:cubicBezTo>
                  <a:cubicBezTo>
                    <a:pt x="8" y="0"/>
                    <a:pt x="4" y="1"/>
                    <a:pt x="2" y="4"/>
                  </a:cubicBezTo>
                  <a:cubicBezTo>
                    <a:pt x="0" y="7"/>
                    <a:pt x="1" y="11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pic>
        <p:nvPicPr>
          <p:cNvPr id="47" name="Рисунок 46">
            <a:extLst>
              <a:ext uri="{FF2B5EF4-FFF2-40B4-BE49-F238E27FC236}">
                <a16:creationId xmlns:lc="http://schemas.openxmlformats.org/drawingml/2006/lockedCanvas" xmlns="" xmlns:a16="http://schemas.microsoft.com/office/drawing/2014/main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590" y="6088885"/>
            <a:ext cx="595345" cy="595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72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249918" y="975521"/>
            <a:ext cx="11972838" cy="6150939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8C567C77-E1F5-B046-BA27-CDE1EB8EB7EF}"/>
              </a:ext>
            </a:extLst>
          </p:cNvPr>
          <p:cNvSpPr/>
          <p:nvPr/>
        </p:nvSpPr>
        <p:spPr>
          <a:xfrm>
            <a:off x="794905" y="33773"/>
            <a:ext cx="982105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Muller Narrow Light" pitchFamily="2" charset="0"/>
              </a:rPr>
              <a:t>СВЕДЕНИЯ О </a:t>
            </a:r>
            <a:r>
              <a:rPr lang="ru-RU" sz="2400" dirty="0" smtClean="0">
                <a:latin typeface="Muller Narrow Light" pitchFamily="2" charset="0"/>
              </a:rPr>
              <a:t>ДОХОДАХ И РАСХОДАХ КОМИТЕТА: </a:t>
            </a:r>
            <a:r>
              <a:rPr lang="ru-RU" sz="2400" dirty="0">
                <a:latin typeface="Muller Narrow Light" pitchFamily="2" charset="0"/>
              </a:rPr>
              <a:t>ПЛАН </a:t>
            </a:r>
            <a:r>
              <a:rPr lang="ru-RU" sz="2400" dirty="0" smtClean="0">
                <a:latin typeface="Muller Narrow Light" pitchFamily="2" charset="0"/>
              </a:rPr>
              <a:t>НА ГОД И </a:t>
            </a:r>
            <a:r>
              <a:rPr lang="ru-RU" sz="2400" dirty="0">
                <a:latin typeface="Muller Narrow Light" pitchFamily="2" charset="0"/>
              </a:rPr>
              <a:t>ИСПОЛНЕНИЕ ЗА </a:t>
            </a:r>
            <a:r>
              <a:rPr lang="ru-RU" sz="2600" dirty="0" smtClean="0">
                <a:latin typeface="Muller Narrow Light" pitchFamily="2" charset="0"/>
              </a:rPr>
              <a:t>2022 ГОД </a:t>
            </a:r>
          </a:p>
          <a:p>
            <a:r>
              <a:rPr lang="ru-RU" sz="2600" dirty="0" smtClean="0">
                <a:latin typeface="Muller Narrow Light" pitchFamily="2" charset="0"/>
              </a:rPr>
              <a:t> 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6" name="Номер слайда 1">
            <a:extLst>
              <a:ext uri="{FF2B5EF4-FFF2-40B4-BE49-F238E27FC236}">
                <a16:creationId xmlns:a16="http://schemas.microsoft.com/office/drawing/2014/main" xmlns="" id="{954476E4-01E7-4C55-8AF1-2FA5625C1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74503" y="6908511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z="1200" smtClean="0">
                <a:solidFill>
                  <a:schemeClr val="tx1"/>
                </a:solidFill>
                <a:latin typeface="Muller Narrow Light" panose="00000400000000000000" pitchFamily="50" charset="-52"/>
              </a:rPr>
              <a:pPr/>
              <a:t>3</a:t>
            </a:fld>
            <a:endParaRPr lang="ru-RU" sz="12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22" y="5901592"/>
            <a:ext cx="86751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" name="Группа 29"/>
          <p:cNvGrpSpPr/>
          <p:nvPr/>
        </p:nvGrpSpPr>
        <p:grpSpPr>
          <a:xfrm>
            <a:off x="576188" y="1043491"/>
            <a:ext cx="9663989" cy="2755307"/>
            <a:chOff x="612176" y="2090059"/>
            <a:chExt cx="6541635" cy="2982613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612176" y="2090059"/>
              <a:ext cx="6541635" cy="2982613"/>
              <a:chOff x="3267141" y="2327897"/>
              <a:chExt cx="6188028" cy="2982613"/>
            </a:xfrm>
          </p:grpSpPr>
          <p:sp>
            <p:nvSpPr>
              <p:cNvPr id="42" name="Скругленный прямоугольник 41"/>
              <p:cNvSpPr/>
              <p:nvPr/>
            </p:nvSpPr>
            <p:spPr>
              <a:xfrm>
                <a:off x="3267141" y="2327897"/>
                <a:ext cx="6188028" cy="2982613"/>
              </a:xfrm>
              <a:prstGeom prst="roundRect">
                <a:avLst>
                  <a:gd name="adj" fmla="val 2528"/>
                </a:avLst>
              </a:prstGeom>
              <a:solidFill>
                <a:schemeClr val="bg1"/>
              </a:solidFill>
              <a:ln w="1905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395261" y="3164400"/>
                <a:ext cx="1172329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0,0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3910311" y="4184799"/>
                <a:ext cx="973427" cy="433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Muller Narrow ExtraBold" pitchFamily="50" charset="-52"/>
                  </a:rPr>
                  <a:t>РАСХОДЫ</a:t>
                </a:r>
                <a:endParaRPr lang="ru-RU" sz="2000" dirty="0">
                  <a:latin typeface="Muller Narrow ExtraBold" pitchFamily="50" charset="-52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3915750" y="3218226"/>
                <a:ext cx="980408" cy="433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 smtClean="0">
                    <a:latin typeface="Muller Narrow ExtraBold" pitchFamily="50" charset="-52"/>
                  </a:rPr>
                  <a:t>ДОХОДЫ</a:t>
                </a:r>
                <a:endParaRPr lang="ru-RU" sz="2000" dirty="0">
                  <a:latin typeface="Muller Narrow ExtraBold" pitchFamily="50" charset="-52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6232137" y="4026076"/>
                <a:ext cx="1319322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0,00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49" name="Прямоугольник 48"/>
              <p:cNvSpPr/>
              <p:nvPr/>
            </p:nvSpPr>
            <p:spPr>
              <a:xfrm>
                <a:off x="3933237" y="2639666"/>
                <a:ext cx="934044" cy="336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200" dirty="0" smtClean="0">
                    <a:latin typeface="Muller Narrow Light" pitchFamily="50" charset="-52"/>
                  </a:rPr>
                  <a:t>тыс.</a:t>
                </a:r>
                <a:r>
                  <a:rPr lang="ru-RU" sz="12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 </a:t>
                </a:r>
                <a:r>
                  <a:rPr lang="ru-RU" sz="1200" dirty="0" smtClean="0">
                    <a:latin typeface="Muller Narrow Light" pitchFamily="50" charset="-52"/>
                  </a:rPr>
                  <a:t>рублей</a:t>
                </a:r>
                <a:endParaRPr lang="ru-RU" sz="1200" dirty="0">
                  <a:latin typeface="Muller Narrow Light" pitchFamily="50" charset="-52"/>
                </a:endParaRPr>
              </a:p>
            </p:txBody>
          </p:sp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3504375" y="3794253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>
                <a:off x="3476324" y="4871265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4865541" y="3164400"/>
                <a:ext cx="1254469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b="1" dirty="0" smtClean="0">
                    <a:latin typeface="Muller Narrow Light" pitchFamily="50" charset="-52"/>
                  </a:rPr>
                  <a:t>690,0</a:t>
                </a:r>
                <a:endParaRPr lang="ru-RU" sz="2800" b="1" dirty="0">
                  <a:latin typeface="Muller Narrow Light" pitchFamily="50" charset="-52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4691845" y="4030644"/>
                <a:ext cx="1428165" cy="5663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latin typeface="Muller Narrow ExtraBold" pitchFamily="50" charset="-52"/>
                  </a:rPr>
                  <a:t>33 659,30</a:t>
                </a:r>
                <a:endParaRPr lang="ru-RU" sz="2800" dirty="0">
                  <a:latin typeface="Muller Narrow ExtraBold" pitchFamily="50" charset="-52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7637947" y="3199886"/>
                <a:ext cx="991933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690,0</a:t>
                </a:r>
                <a:endParaRPr lang="ru-RU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7695055" y="4059392"/>
                <a:ext cx="877716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33 659,3</a:t>
                </a:r>
                <a:endParaRPr lang="ru-RU" sz="2400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4789254" y="2513227"/>
                <a:ext cx="1266627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2022</a:t>
                </a:r>
                <a:r>
                  <a:rPr lang="ru-RU" sz="2400" dirty="0" smtClean="0">
                    <a:solidFill>
                      <a:schemeClr val="accent6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24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план</a:t>
                </a:r>
                <a:endParaRPr lang="ru-RU" sz="2400" dirty="0">
                  <a:solidFill>
                    <a:srgbClr val="F05A28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6240529" y="2503385"/>
                <a:ext cx="1327061" cy="499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2022 факт</a:t>
                </a:r>
                <a:endParaRPr lang="ru-RU" dirty="0">
                  <a:solidFill>
                    <a:schemeClr val="accent5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68" name="Прямоугольник 67"/>
              <p:cNvSpPr/>
              <p:nvPr/>
            </p:nvSpPr>
            <p:spPr>
              <a:xfrm>
                <a:off x="7810119" y="2602934"/>
                <a:ext cx="1072924" cy="5635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1600" dirty="0" smtClean="0">
                    <a:latin typeface="Muller Narrow ExtraBold" pitchFamily="50" charset="-52"/>
                  </a:rPr>
                  <a:t>ОТКЛОНЕНИЕ</a:t>
                </a:r>
              </a:p>
              <a:p>
                <a:pPr algn="ctr"/>
                <a:r>
                  <a:rPr lang="ru-RU" sz="16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факта</a:t>
                </a:r>
                <a:r>
                  <a:rPr lang="ru-RU" sz="16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1600" dirty="0" smtClean="0">
                    <a:latin typeface="Muller Narrow Light" pitchFamily="2" charset="0"/>
                  </a:rPr>
                  <a:t>от</a:t>
                </a:r>
                <a:r>
                  <a:rPr lang="ru-RU" sz="16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 </a:t>
                </a:r>
                <a:r>
                  <a:rPr lang="ru-RU" sz="1600" dirty="0" smtClean="0">
                    <a:solidFill>
                      <a:srgbClr val="F05A28"/>
                    </a:solidFill>
                    <a:latin typeface="Muller Narrow ExtraBold" pitchFamily="50" charset="-52"/>
                  </a:rPr>
                  <a:t>плана</a:t>
                </a:r>
                <a:endParaRPr lang="ru-RU" sz="1600" dirty="0">
                  <a:solidFill>
                    <a:srgbClr val="F05A28"/>
                  </a:solidFill>
                  <a:latin typeface="Muller Narrow ExtraBold" pitchFamily="50" charset="-52"/>
                </a:endParaRPr>
              </a:p>
            </p:txBody>
          </p:sp>
        </p:grpSp>
        <p:pic>
          <p:nvPicPr>
            <p:cNvPr id="32" name="Рисунок 31">
              <a:extLst>
                <a:ext uri="{FF2B5EF4-FFF2-40B4-BE49-F238E27FC236}">
                  <a16:creationId xmlns="" xmlns:a16="http://schemas.microsoft.com/office/drawing/2014/main" id="{D7210061-F2C7-A740-8AB8-801686A2EA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5291" y="2970611"/>
              <a:ext cx="501772" cy="448011"/>
            </a:xfrm>
            <a:prstGeom prst="rect">
              <a:avLst/>
            </a:prstGeom>
          </p:spPr>
        </p:pic>
        <p:sp>
          <p:nvSpPr>
            <p:cNvPr id="36" name="Плюс 35"/>
            <p:cNvSpPr/>
            <p:nvPr/>
          </p:nvSpPr>
          <p:spPr>
            <a:xfrm>
              <a:off x="653404" y="2756358"/>
              <a:ext cx="213645" cy="205690"/>
            </a:xfrm>
            <a:prstGeom prst="mathPlus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37" name="Минус 36"/>
            <p:cNvSpPr/>
            <p:nvPr/>
          </p:nvSpPr>
          <p:spPr>
            <a:xfrm>
              <a:off x="662397" y="3581365"/>
              <a:ext cx="170916" cy="218521"/>
            </a:xfrm>
            <a:prstGeom prst="mathMinus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rgbClr val="F05A28"/>
                </a:solidFill>
              </a:endParaRPr>
            </a:p>
          </p:txBody>
        </p:sp>
        <p:pic>
          <p:nvPicPr>
            <p:cNvPr id="38" name="Рисунок 37">
              <a:extLst>
                <a:ext uri="{FF2B5EF4-FFF2-40B4-BE49-F238E27FC236}">
                  <a16:creationId xmlns="" xmlns:a16="http://schemas.microsoft.com/office/drawing/2014/main" id="{B981C3AE-0D68-2849-9510-C16D407964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9444" y="3909886"/>
              <a:ext cx="566104" cy="505449"/>
            </a:xfrm>
            <a:prstGeom prst="rect">
              <a:avLst/>
            </a:prstGeom>
          </p:spPr>
        </p:pic>
        <p:sp>
          <p:nvSpPr>
            <p:cNvPr id="39" name="Скругленный прямоугольник 38"/>
            <p:cNvSpPr/>
            <p:nvPr/>
          </p:nvSpPr>
          <p:spPr>
            <a:xfrm>
              <a:off x="5288207" y="2238959"/>
              <a:ext cx="1418602" cy="2518154"/>
            </a:xfrm>
            <a:prstGeom prst="roundRect">
              <a:avLst>
                <a:gd name="adj" fmla="val 8836"/>
              </a:avLst>
            </a:prstGeom>
            <a:noFill/>
            <a:ln w="19050">
              <a:solidFill>
                <a:schemeClr val="accent3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898112" y="3029095"/>
              <a:ext cx="950665" cy="3998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100,0</a:t>
              </a:r>
              <a:r>
                <a:rPr lang="ru-RU" sz="16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 </a:t>
              </a:r>
              <a:r>
                <a:rPr lang="ru-RU" sz="1600" baseline="300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%</a:t>
              </a:r>
              <a:endParaRPr lang="ru-RU" sz="1600" baseline="30000" dirty="0">
                <a:solidFill>
                  <a:schemeClr val="accent5"/>
                </a:solidFill>
                <a:latin typeface="Muller Narrow Light" panose="00000400000000000000" pitchFamily="50" charset="-52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898112" y="3871528"/>
              <a:ext cx="950665" cy="3998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100,00</a:t>
              </a:r>
              <a:r>
                <a:rPr lang="ru-RU" sz="16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 </a:t>
              </a:r>
              <a:r>
                <a:rPr lang="ru-RU" sz="1600" baseline="30000" dirty="0" smtClean="0">
                  <a:solidFill>
                    <a:schemeClr val="accent5"/>
                  </a:solidFill>
                  <a:latin typeface="Muller Narrow Light" panose="00000400000000000000" pitchFamily="50" charset="-52"/>
                </a:rPr>
                <a:t>%</a:t>
              </a:r>
              <a:endParaRPr lang="ru-RU" sz="1600" baseline="30000" dirty="0">
                <a:solidFill>
                  <a:schemeClr val="accent5"/>
                </a:solidFill>
                <a:latin typeface="Muller Narrow Light" panose="00000400000000000000" pitchFamily="50" charset="-52"/>
              </a:endParaRPr>
            </a:p>
          </p:txBody>
        </p:sp>
      </p:grpSp>
      <p:sp>
        <p:nvSpPr>
          <p:cNvPr id="69" name="Прямоугольник 68">
            <a:extLst>
              <a:ext uri="{FF2B5EF4-FFF2-40B4-BE49-F238E27FC236}">
                <a16:creationId xmlns="" xmlns:a16="http://schemas.microsoft.com/office/drawing/2014/main" id="{2FE6FD12-5204-F849-AE42-68998B3143B2}"/>
              </a:ext>
            </a:extLst>
          </p:cNvPr>
          <p:cNvSpPr/>
          <p:nvPr/>
        </p:nvSpPr>
        <p:spPr>
          <a:xfrm>
            <a:off x="528686" y="4373670"/>
            <a:ext cx="36710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05A28"/>
                </a:solidFill>
                <a:latin typeface="Muller Narrow ExtraBold" pitchFamily="2" charset="0"/>
              </a:rPr>
              <a:t>ПОСТУПИЛО:</a:t>
            </a:r>
          </a:p>
        </p:txBody>
      </p:sp>
      <p:sp>
        <p:nvSpPr>
          <p:cNvPr id="70" name="Скругленный прямоугольник 69">
            <a:extLst>
              <a:ext uri="{FF2B5EF4-FFF2-40B4-BE49-F238E27FC236}"/>
            </a:extLst>
          </p:cNvPr>
          <p:cNvSpPr/>
          <p:nvPr/>
        </p:nvSpPr>
        <p:spPr>
          <a:xfrm>
            <a:off x="1250056" y="5037704"/>
            <a:ext cx="4639973" cy="718328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АДМИНИСТРАТИВНЫЕ ШТРАФЫ ЗА НАРУШЕНИЕ ЗАКОНОДАТЕЛЬСТВА В БЮДЖЕТНОЙ СФЕРЕ, ТЫС. РУБ.</a:t>
            </a:r>
          </a:p>
        </p:txBody>
      </p:sp>
      <p:sp>
        <p:nvSpPr>
          <p:cNvPr id="71" name="Скругленный прямоугольник 70">
            <a:extLst>
              <a:ext uri="{FF2B5EF4-FFF2-40B4-BE49-F238E27FC236}"/>
            </a:extLst>
          </p:cNvPr>
          <p:cNvSpPr/>
          <p:nvPr/>
        </p:nvSpPr>
        <p:spPr>
          <a:xfrm>
            <a:off x="5900025" y="5037704"/>
            <a:ext cx="957055" cy="71832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0,0</a:t>
            </a:r>
            <a:endParaRPr lang="ru-RU" dirty="0">
              <a:latin typeface="Muller Narrow Light"/>
            </a:endParaRPr>
          </a:p>
        </p:txBody>
      </p:sp>
      <p:sp>
        <p:nvSpPr>
          <p:cNvPr id="72" name="Скругленный прямоугольник 71">
            <a:extLst>
              <a:ext uri="{FF2B5EF4-FFF2-40B4-BE49-F238E27FC236}"/>
            </a:extLst>
          </p:cNvPr>
          <p:cNvSpPr/>
          <p:nvPr/>
        </p:nvSpPr>
        <p:spPr>
          <a:xfrm>
            <a:off x="1234400" y="5884939"/>
            <a:ext cx="4655629" cy="718328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АДМИНИСТРАТИВНЫЕ ШТРАФЫ ЗА НАРУШЕНИЕ ЗАКОНОДАТЕЛЬСТВА В СФЕРЕ ЗАКУПОК, ТЫС. РУБ.</a:t>
            </a:r>
          </a:p>
        </p:txBody>
      </p:sp>
      <p:sp>
        <p:nvSpPr>
          <p:cNvPr id="73" name="Скругленный прямоугольник 72">
            <a:extLst>
              <a:ext uri="{FF2B5EF4-FFF2-40B4-BE49-F238E27FC236}"/>
            </a:extLst>
          </p:cNvPr>
          <p:cNvSpPr/>
          <p:nvPr/>
        </p:nvSpPr>
        <p:spPr>
          <a:xfrm>
            <a:off x="5900025" y="5879128"/>
            <a:ext cx="957055" cy="718329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0,0</a:t>
            </a:r>
            <a:endParaRPr lang="ru-RU" dirty="0">
              <a:latin typeface="Muller Narrow Light"/>
            </a:endParaRPr>
          </a:p>
        </p:txBody>
      </p:sp>
      <p:sp>
        <p:nvSpPr>
          <p:cNvPr id="35" name="Скругленный прямоугольник 34">
            <a:extLst>
              <a:ext uri="{FF2B5EF4-FFF2-40B4-BE49-F238E27FC236}">
                <a16:creationId xmlns:a16="http://schemas.microsoft.com/office/drawing/2014/main" xmlns="" id="{ABA5FC19-1445-A840-9988-AF4773354E5C}"/>
              </a:ext>
            </a:extLst>
          </p:cNvPr>
          <p:cNvSpPr/>
          <p:nvPr/>
        </p:nvSpPr>
        <p:spPr>
          <a:xfrm>
            <a:off x="7212618" y="3398441"/>
            <a:ext cx="4876777" cy="3683293"/>
          </a:xfrm>
          <a:prstGeom prst="roundRect">
            <a:avLst>
              <a:gd name="adj" fmla="val 42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44" name="Скругленный прямоугольник 14">
            <a:extLst>
              <a:ext uri="{FF2B5EF4-FFF2-40B4-BE49-F238E27FC236}">
                <a16:creationId xmlns:a16="http://schemas.microsoft.com/office/drawing/2014/main" xmlns="" id="{E9BC49B5-ADB9-4CE9-8106-312871E8B372}"/>
              </a:ext>
            </a:extLst>
          </p:cNvPr>
          <p:cNvSpPr/>
          <p:nvPr/>
        </p:nvSpPr>
        <p:spPr>
          <a:xfrm>
            <a:off x="7227083" y="3416034"/>
            <a:ext cx="4865144" cy="984885"/>
          </a:xfrm>
          <a:prstGeom prst="roundRect">
            <a:avLst>
              <a:gd name="adj" fmla="val 23107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xmlns="" id="{22404B1A-AD13-4D81-A501-FD0FD9074221}"/>
              </a:ext>
            </a:extLst>
          </p:cNvPr>
          <p:cNvSpPr/>
          <p:nvPr/>
        </p:nvSpPr>
        <p:spPr>
          <a:xfrm>
            <a:off x="7457248" y="3398441"/>
            <a:ext cx="436235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АДМИНИСТРИРУЕМЫЕ </a:t>
            </a:r>
            <a:r>
              <a:rPr lang="ru-RU" sz="16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ДОХОДЫ </a:t>
            </a:r>
            <a:endParaRPr lang="ru-RU" sz="1600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(в соответствии с кассовым </a:t>
            </a: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планом </a:t>
            </a:r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по доходам, утвержденным </a:t>
            </a: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Министерством финансов Мурманской области</a:t>
            </a:r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)</a:t>
            </a:r>
          </a:p>
        </p:txBody>
      </p:sp>
      <p:graphicFrame>
        <p:nvGraphicFramePr>
          <p:cNvPr id="47" name="Диаграмма 46"/>
          <p:cNvGraphicFramePr/>
          <p:nvPr>
            <p:extLst>
              <p:ext uri="{D42A27DB-BD31-4B8C-83A1-F6EECF244321}">
                <p14:modId xmlns:p14="http://schemas.microsoft.com/office/powerpoint/2010/main" val="3096320651"/>
              </p:ext>
            </p:extLst>
          </p:nvPr>
        </p:nvGraphicFramePr>
        <p:xfrm>
          <a:off x="7461016" y="3945687"/>
          <a:ext cx="4548847" cy="3037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4" name="Скругленный прямоугольник 53">
            <a:extLst>
              <a:ext uri="{FF2B5EF4-FFF2-40B4-BE49-F238E27FC236}"/>
            </a:extLst>
          </p:cNvPr>
          <p:cNvSpPr/>
          <p:nvPr/>
        </p:nvSpPr>
        <p:spPr>
          <a:xfrm>
            <a:off x="1242227" y="6690561"/>
            <a:ext cx="4655629" cy="435899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1"/>
                </a:solidFill>
                <a:latin typeface="Muller Narrow Light" pitchFamily="50" charset="-52"/>
              </a:rPr>
              <a:t>ИНЫЕ ДОХОДЫ, ТЫС. РУБ.</a:t>
            </a:r>
          </a:p>
        </p:txBody>
      </p:sp>
      <p:sp>
        <p:nvSpPr>
          <p:cNvPr id="55" name="Скругленный прямоугольник 54">
            <a:extLst>
              <a:ext uri="{FF2B5EF4-FFF2-40B4-BE49-F238E27FC236}"/>
            </a:extLst>
          </p:cNvPr>
          <p:cNvSpPr/>
          <p:nvPr/>
        </p:nvSpPr>
        <p:spPr>
          <a:xfrm>
            <a:off x="5890027" y="6669656"/>
            <a:ext cx="957055" cy="477708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Muller Narrow Light"/>
              </a:rPr>
              <a:t>0,0</a:t>
            </a:r>
            <a:endParaRPr lang="ru-RU" dirty="0">
              <a:latin typeface="Muller Narrow Light"/>
            </a:endParaRPr>
          </a:p>
        </p:txBody>
      </p:sp>
    </p:spTree>
    <p:extLst>
      <p:ext uri="{BB962C8B-B14F-4D97-AF65-F5344CB8AC3E}">
        <p14:creationId xmlns:p14="http://schemas.microsoft.com/office/powerpoint/2010/main" val="24034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63A5BFE0-E91D-0D46-B321-6319175DD0AB}"/>
              </a:ext>
            </a:extLst>
          </p:cNvPr>
          <p:cNvSpPr/>
          <p:nvPr/>
        </p:nvSpPr>
        <p:spPr>
          <a:xfrm>
            <a:off x="141724" y="949169"/>
            <a:ext cx="12097902" cy="574895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                      </a:t>
            </a:r>
            <a:r>
              <a:rPr lang="ru-RU" sz="1600" b="1" dirty="0">
                <a:solidFill>
                  <a:schemeClr val="tx1"/>
                </a:solidFill>
              </a:rPr>
              <a:t>                                                                      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 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Muller Narrow Bold"/>
              </a:rPr>
              <a:t>                                                                        </a:t>
            </a:r>
            <a:endParaRPr lang="ru-RU" sz="1500" b="1" dirty="0">
              <a:solidFill>
                <a:schemeClr val="tx1"/>
              </a:solidFill>
              <a:latin typeface="Muller Narrow Bold"/>
            </a:endParaRPr>
          </a:p>
          <a:p>
            <a:pPr algn="ctr"/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1340842" y="0"/>
            <a:ext cx="84767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 smtClean="0">
                <a:latin typeface="Muller Narrow Light" pitchFamily="2" charset="0"/>
              </a:rPr>
              <a:t>ГОСУДАРСТВЕННАЯ ПРОГРАММА МУРМАНСКОЙ ОБЛАСТИ «ФИНАНСЫ»                                                                  </a:t>
            </a:r>
            <a:r>
              <a:rPr lang="ru-RU" sz="1600" b="1" dirty="0" smtClean="0">
                <a:latin typeface="Muller Narrow ExtraBold" pitchFamily="50" charset="-52"/>
                <a:cs typeface="Times New Roman" panose="02020603050405020304" pitchFamily="18" charset="0"/>
              </a:rPr>
              <a:t>ПМО </a:t>
            </a:r>
            <a:r>
              <a:rPr lang="ru-RU" sz="1600" b="1" dirty="0">
                <a:latin typeface="Muller Narrow ExtraBold" pitchFamily="50" charset="-52"/>
                <a:cs typeface="Times New Roman" panose="02020603050405020304" pitchFamily="18" charset="0"/>
              </a:rPr>
              <a:t>от 11.11.2020 № 776-ПП</a:t>
            </a:r>
          </a:p>
          <a:p>
            <a:r>
              <a:rPr lang="ru-RU" sz="2600" dirty="0" smtClean="0">
                <a:latin typeface="Muller Narrow Light" pitchFamily="2" charset="0"/>
              </a:rPr>
              <a:t> 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7559303" y="3258251"/>
            <a:ext cx="10906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8915510" y="1286459"/>
            <a:ext cx="3454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b="1" dirty="0">
              <a:latin typeface="Muller Narrow ExtraBold" pitchFamily="50" charset="-52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Muller Narrow ExtraBold" pitchFamily="50" charset="-52"/>
              <a:cs typeface="Times New Roman" panose="02020603050405020304" pitchFamily="18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7559303" y="5675644"/>
            <a:ext cx="3803490" cy="954107"/>
          </a:xfrm>
          <a:prstGeom prst="roundRect">
            <a:avLst>
              <a:gd name="adj" fmla="val 12173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latin typeface="Muller Narrow Light" pitchFamily="50" charset="-52"/>
              </a:rPr>
              <a:t>Ответственный исполнитель Подпрограммы 3 </a:t>
            </a:r>
            <a:r>
              <a:rPr lang="ru-RU" sz="1400" b="1" dirty="0">
                <a:latin typeface="Muller Narrow Light" pitchFamily="50" charset="-52"/>
              </a:rPr>
              <a:t>- Комитет государственного и финансового контроля Мурманской </a:t>
            </a:r>
            <a:r>
              <a:rPr lang="ru-RU" sz="1400" b="1" dirty="0" smtClean="0">
                <a:latin typeface="Muller Narrow Light" pitchFamily="50" charset="-52"/>
              </a:rPr>
              <a:t>области</a:t>
            </a:r>
            <a:endParaRPr lang="ru-RU" sz="1400" b="1" dirty="0">
              <a:latin typeface="Muller Narrow Light" pitchFamily="50" charset="-52"/>
            </a:endParaRPr>
          </a:p>
        </p:txBody>
      </p:sp>
      <p:sp>
        <p:nvSpPr>
          <p:cNvPr id="8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072992" y="6816725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grpSp>
        <p:nvGrpSpPr>
          <p:cNvPr id="75" name="Группа 74"/>
          <p:cNvGrpSpPr/>
          <p:nvPr/>
        </p:nvGrpSpPr>
        <p:grpSpPr>
          <a:xfrm>
            <a:off x="6558191" y="1318835"/>
            <a:ext cx="4285263" cy="4087199"/>
            <a:chOff x="420815" y="2907473"/>
            <a:chExt cx="3493745" cy="4838566"/>
          </a:xfrm>
        </p:grpSpPr>
        <p:sp>
          <p:nvSpPr>
            <p:cNvPr id="96" name="Скругленный прямоугольник 95"/>
            <p:cNvSpPr/>
            <p:nvPr/>
          </p:nvSpPr>
          <p:spPr>
            <a:xfrm>
              <a:off x="420816" y="2986890"/>
              <a:ext cx="3493263" cy="4759149"/>
            </a:xfrm>
            <a:prstGeom prst="roundRect">
              <a:avLst>
                <a:gd name="adj" fmla="val 4689"/>
              </a:avLst>
            </a:prstGeom>
            <a:ln w="6350">
              <a:solidFill>
                <a:srgbClr val="0082C8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420815" y="2907473"/>
              <a:ext cx="3493745" cy="1794230"/>
            </a:xfrm>
            <a:prstGeom prst="roundRect">
              <a:avLst>
                <a:gd name="adj" fmla="val 11961"/>
              </a:avLst>
            </a:prstGeom>
            <a:solidFill>
              <a:srgbClr val="0082C8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551768" y="3074856"/>
              <a:ext cx="3362311" cy="1178654"/>
            </a:xfrm>
            <a:prstGeom prst="rect">
              <a:avLst/>
            </a:prstGeom>
            <a:ln>
              <a:solidFill>
                <a:srgbClr val="0082C8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Подпрограмма 3 </a:t>
              </a:r>
              <a:r>
                <a:rPr lang="ru-RU" sz="1600" b="1" dirty="0">
                  <a:solidFill>
                    <a:schemeClr val="bg1"/>
                  </a:solidFill>
                  <a:latin typeface="Muller Narrow Light" pitchFamily="50" charset="-52"/>
                </a:rPr>
                <a:t>«</a:t>
              </a:r>
              <a:r>
                <a:rPr lang="ru-RU" sz="1400" b="1" dirty="0">
                  <a:solidFill>
                    <a:schemeClr val="bg1"/>
                  </a:solidFill>
                  <a:latin typeface="Muller Narrow Light" pitchFamily="50" charset="-52"/>
                </a:rPr>
                <a:t>Организация и осуществление контроля и надзора в бюджетно-финансовой сфере и в сфере закупок товаров, </a:t>
              </a:r>
              <a:r>
                <a:rPr lang="ru-RU" sz="1400" b="1" dirty="0" smtClean="0">
                  <a:solidFill>
                    <a:schemeClr val="bg1"/>
                  </a:solidFill>
                  <a:latin typeface="Muller Narrow Light" pitchFamily="50" charset="-52"/>
                </a:rPr>
                <a:t>работ, услуг</a:t>
              </a:r>
            </a:p>
            <a:p>
              <a:pPr algn="ctr"/>
              <a:r>
                <a:rPr lang="ru-RU" sz="1400" b="1" dirty="0" smtClean="0">
                  <a:solidFill>
                    <a:schemeClr val="bg1"/>
                  </a:solidFill>
                  <a:latin typeface="Muller Narrow Light" pitchFamily="50" charset="-52"/>
                </a:rPr>
                <a:t>для </a:t>
              </a:r>
              <a:r>
                <a:rPr lang="ru-RU" sz="1400" b="1" dirty="0">
                  <a:solidFill>
                    <a:schemeClr val="bg1"/>
                  </a:solidFill>
                  <a:latin typeface="Muller Narrow Light" pitchFamily="50" charset="-52"/>
                </a:rPr>
                <a:t>государственных и муниципальных нужд</a:t>
              </a:r>
              <a:r>
                <a:rPr lang="ru-RU" b="1" dirty="0">
                  <a:solidFill>
                    <a:schemeClr val="bg1"/>
                  </a:solidFill>
                  <a:latin typeface="Muller Narrow Light" pitchFamily="50" charset="-52"/>
                </a:rPr>
                <a:t>»</a:t>
              </a:r>
            </a:p>
          </p:txBody>
        </p:sp>
      </p:grpSp>
      <p:sp>
        <p:nvSpPr>
          <p:cNvPr id="106" name="Прямоугольник 105"/>
          <p:cNvSpPr/>
          <p:nvPr/>
        </p:nvSpPr>
        <p:spPr>
          <a:xfrm>
            <a:off x="6860613" y="3037106"/>
            <a:ext cx="376570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Цели </a:t>
            </a:r>
            <a:r>
              <a:rPr lang="ru-RU" sz="1400" dirty="0" smtClean="0"/>
              <a:t>подпрограммы:</a:t>
            </a:r>
            <a:endParaRPr lang="ru-RU" sz="1400" dirty="0"/>
          </a:p>
          <a:p>
            <a:r>
              <a:rPr lang="ru-RU" sz="1400" dirty="0"/>
              <a:t>1. Обеспечение соблюдения бюджетного законодательства и законодательства в сфере закупок товаров, работ, услуг для обеспечения государственных и муниципальных нужд.</a:t>
            </a:r>
          </a:p>
          <a:p>
            <a:r>
              <a:rPr lang="ru-RU" sz="1400" dirty="0"/>
              <a:t>2. Улучшение финансовой дисциплины участников бюджетного процесса при предоставлении и расходовании средств областного бюджета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4167607" y="2665543"/>
            <a:ext cx="39370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b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132" name="Скругленная прямоугольная выноска 51"/>
          <p:cNvSpPr/>
          <p:nvPr/>
        </p:nvSpPr>
        <p:spPr>
          <a:xfrm rot="5400000" flipH="1" flipV="1">
            <a:off x="2961758" y="3101687"/>
            <a:ext cx="1287483" cy="5905384"/>
          </a:xfrm>
          <a:custGeom>
            <a:avLst/>
            <a:gdLst>
              <a:gd name="connsiteX0" fmla="*/ 0 w 800219"/>
              <a:gd name="connsiteY0" fmla="*/ 133373 h 3789097"/>
              <a:gd name="connsiteX1" fmla="*/ 133373 w 800219"/>
              <a:gd name="connsiteY1" fmla="*/ 0 h 3789097"/>
              <a:gd name="connsiteX2" fmla="*/ 466794 w 800219"/>
              <a:gd name="connsiteY2" fmla="*/ 0 h 3789097"/>
              <a:gd name="connsiteX3" fmla="*/ 466794 w 800219"/>
              <a:gd name="connsiteY3" fmla="*/ 0 h 3789097"/>
              <a:gd name="connsiteX4" fmla="*/ 666849 w 800219"/>
              <a:gd name="connsiteY4" fmla="*/ 0 h 3789097"/>
              <a:gd name="connsiteX5" fmla="*/ 666846 w 800219"/>
              <a:gd name="connsiteY5" fmla="*/ 0 h 3789097"/>
              <a:gd name="connsiteX6" fmla="*/ 800219 w 800219"/>
              <a:gd name="connsiteY6" fmla="*/ 133373 h 3789097"/>
              <a:gd name="connsiteX7" fmla="*/ 800219 w 800219"/>
              <a:gd name="connsiteY7" fmla="*/ 2210307 h 3789097"/>
              <a:gd name="connsiteX8" fmla="*/ 860115 w 800219"/>
              <a:gd name="connsiteY8" fmla="*/ 2682984 h 3789097"/>
              <a:gd name="connsiteX9" fmla="*/ 800219 w 800219"/>
              <a:gd name="connsiteY9" fmla="*/ 3157581 h 3789097"/>
              <a:gd name="connsiteX10" fmla="*/ 800219 w 800219"/>
              <a:gd name="connsiteY10" fmla="*/ 3655724 h 3789097"/>
              <a:gd name="connsiteX11" fmla="*/ 666846 w 800219"/>
              <a:gd name="connsiteY11" fmla="*/ 3789097 h 3789097"/>
              <a:gd name="connsiteX12" fmla="*/ 666849 w 800219"/>
              <a:gd name="connsiteY12" fmla="*/ 3789097 h 3789097"/>
              <a:gd name="connsiteX13" fmla="*/ 466794 w 800219"/>
              <a:gd name="connsiteY13" fmla="*/ 3789097 h 3789097"/>
              <a:gd name="connsiteX14" fmla="*/ 466794 w 800219"/>
              <a:gd name="connsiteY14" fmla="*/ 3789097 h 3789097"/>
              <a:gd name="connsiteX15" fmla="*/ 133373 w 800219"/>
              <a:gd name="connsiteY15" fmla="*/ 3789097 h 3789097"/>
              <a:gd name="connsiteX16" fmla="*/ 0 w 800219"/>
              <a:gd name="connsiteY16" fmla="*/ 3655724 h 3789097"/>
              <a:gd name="connsiteX17" fmla="*/ 0 w 800219"/>
              <a:gd name="connsiteY17" fmla="*/ 3157581 h 3789097"/>
              <a:gd name="connsiteX18" fmla="*/ 0 w 800219"/>
              <a:gd name="connsiteY18" fmla="*/ 2210307 h 3789097"/>
              <a:gd name="connsiteX19" fmla="*/ 0 w 800219"/>
              <a:gd name="connsiteY19" fmla="*/ 2210307 h 3789097"/>
              <a:gd name="connsiteX20" fmla="*/ 0 w 800219"/>
              <a:gd name="connsiteY20" fmla="*/ 133373 h 3789097"/>
              <a:gd name="connsiteX0" fmla="*/ 0 w 860115"/>
              <a:gd name="connsiteY0" fmla="*/ 133373 h 3789097"/>
              <a:gd name="connsiteX1" fmla="*/ 133373 w 860115"/>
              <a:gd name="connsiteY1" fmla="*/ 0 h 3789097"/>
              <a:gd name="connsiteX2" fmla="*/ 466794 w 860115"/>
              <a:gd name="connsiteY2" fmla="*/ 0 h 3789097"/>
              <a:gd name="connsiteX3" fmla="*/ 466794 w 860115"/>
              <a:gd name="connsiteY3" fmla="*/ 0 h 3789097"/>
              <a:gd name="connsiteX4" fmla="*/ 666849 w 860115"/>
              <a:gd name="connsiteY4" fmla="*/ 0 h 3789097"/>
              <a:gd name="connsiteX5" fmla="*/ 666846 w 860115"/>
              <a:gd name="connsiteY5" fmla="*/ 0 h 3789097"/>
              <a:gd name="connsiteX6" fmla="*/ 800219 w 860115"/>
              <a:gd name="connsiteY6" fmla="*/ 133373 h 3789097"/>
              <a:gd name="connsiteX7" fmla="*/ 807715 w 860115"/>
              <a:gd name="connsiteY7" fmla="*/ 3034766 h 3789097"/>
              <a:gd name="connsiteX8" fmla="*/ 860115 w 860115"/>
              <a:gd name="connsiteY8" fmla="*/ 2682984 h 3789097"/>
              <a:gd name="connsiteX9" fmla="*/ 800219 w 860115"/>
              <a:gd name="connsiteY9" fmla="*/ 3157581 h 3789097"/>
              <a:gd name="connsiteX10" fmla="*/ 800219 w 860115"/>
              <a:gd name="connsiteY10" fmla="*/ 3655724 h 3789097"/>
              <a:gd name="connsiteX11" fmla="*/ 666846 w 860115"/>
              <a:gd name="connsiteY11" fmla="*/ 3789097 h 3789097"/>
              <a:gd name="connsiteX12" fmla="*/ 666849 w 860115"/>
              <a:gd name="connsiteY12" fmla="*/ 3789097 h 3789097"/>
              <a:gd name="connsiteX13" fmla="*/ 466794 w 860115"/>
              <a:gd name="connsiteY13" fmla="*/ 3789097 h 3789097"/>
              <a:gd name="connsiteX14" fmla="*/ 466794 w 860115"/>
              <a:gd name="connsiteY14" fmla="*/ 3789097 h 3789097"/>
              <a:gd name="connsiteX15" fmla="*/ 133373 w 860115"/>
              <a:gd name="connsiteY15" fmla="*/ 3789097 h 3789097"/>
              <a:gd name="connsiteX16" fmla="*/ 0 w 860115"/>
              <a:gd name="connsiteY16" fmla="*/ 3655724 h 3789097"/>
              <a:gd name="connsiteX17" fmla="*/ 0 w 860115"/>
              <a:gd name="connsiteY17" fmla="*/ 3157581 h 3789097"/>
              <a:gd name="connsiteX18" fmla="*/ 0 w 860115"/>
              <a:gd name="connsiteY18" fmla="*/ 2210307 h 3789097"/>
              <a:gd name="connsiteX19" fmla="*/ 0 w 860115"/>
              <a:gd name="connsiteY19" fmla="*/ 2210307 h 3789097"/>
              <a:gd name="connsiteX20" fmla="*/ 0 w 86011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7715 w 875105"/>
              <a:gd name="connsiteY7" fmla="*/ 3034766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133373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133373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133373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666846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33373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65572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13337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666849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800219 w 875105"/>
              <a:gd name="connsiteY10" fmla="*/ 3655724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125194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3042261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800219 w 875105"/>
              <a:gd name="connsiteY9" fmla="*/ 3157581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87192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178370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  <a:gd name="connsiteX0" fmla="*/ 0 w 875105"/>
              <a:gd name="connsiteY0" fmla="*/ 80907 h 3789097"/>
              <a:gd name="connsiteX1" fmla="*/ 110888 w 875105"/>
              <a:gd name="connsiteY1" fmla="*/ 0 h 3789097"/>
              <a:gd name="connsiteX2" fmla="*/ 466794 w 875105"/>
              <a:gd name="connsiteY2" fmla="*/ 0 h 3789097"/>
              <a:gd name="connsiteX3" fmla="*/ 466794 w 875105"/>
              <a:gd name="connsiteY3" fmla="*/ 0 h 3789097"/>
              <a:gd name="connsiteX4" fmla="*/ 666849 w 875105"/>
              <a:gd name="connsiteY4" fmla="*/ 0 h 3789097"/>
              <a:gd name="connsiteX5" fmla="*/ 711817 w 875105"/>
              <a:gd name="connsiteY5" fmla="*/ 0 h 3789097"/>
              <a:gd name="connsiteX6" fmla="*/ 800219 w 875105"/>
              <a:gd name="connsiteY6" fmla="*/ 80907 h 3789097"/>
              <a:gd name="connsiteX7" fmla="*/ 800220 w 875105"/>
              <a:gd name="connsiteY7" fmla="*/ 2938309 h 3789097"/>
              <a:gd name="connsiteX8" fmla="*/ 875105 w 875105"/>
              <a:gd name="connsiteY8" fmla="*/ 3095213 h 3789097"/>
              <a:gd name="connsiteX9" fmla="*/ 793706 w 875105"/>
              <a:gd name="connsiteY9" fmla="*/ 3240738 h 3789097"/>
              <a:gd name="connsiteX10" fmla="*/ 792724 w 875105"/>
              <a:gd name="connsiteY10" fmla="*/ 3708190 h 3789097"/>
              <a:gd name="connsiteX11" fmla="*/ 666846 w 875105"/>
              <a:gd name="connsiteY11" fmla="*/ 3789097 h 3789097"/>
              <a:gd name="connsiteX12" fmla="*/ 711820 w 875105"/>
              <a:gd name="connsiteY12" fmla="*/ 3789097 h 3789097"/>
              <a:gd name="connsiteX13" fmla="*/ 466794 w 875105"/>
              <a:gd name="connsiteY13" fmla="*/ 3789097 h 3789097"/>
              <a:gd name="connsiteX14" fmla="*/ 466794 w 875105"/>
              <a:gd name="connsiteY14" fmla="*/ 3789097 h 3789097"/>
              <a:gd name="connsiteX15" fmla="*/ 73413 w 875105"/>
              <a:gd name="connsiteY15" fmla="*/ 3789097 h 3789097"/>
              <a:gd name="connsiteX16" fmla="*/ 0 w 875105"/>
              <a:gd name="connsiteY16" fmla="*/ 3700694 h 3789097"/>
              <a:gd name="connsiteX17" fmla="*/ 0 w 875105"/>
              <a:gd name="connsiteY17" fmla="*/ 3157581 h 3789097"/>
              <a:gd name="connsiteX18" fmla="*/ 0 w 875105"/>
              <a:gd name="connsiteY18" fmla="*/ 2210307 h 3789097"/>
              <a:gd name="connsiteX19" fmla="*/ 0 w 875105"/>
              <a:gd name="connsiteY19" fmla="*/ 2210307 h 3789097"/>
              <a:gd name="connsiteX20" fmla="*/ 0 w 875105"/>
              <a:gd name="connsiteY20" fmla="*/ 80907 h 3789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75105" h="3789097">
                <a:moveTo>
                  <a:pt x="0" y="80907"/>
                </a:moveTo>
                <a:cubicBezTo>
                  <a:pt x="0" y="7247"/>
                  <a:pt x="37228" y="0"/>
                  <a:pt x="110888" y="0"/>
                </a:cubicBezTo>
                <a:lnTo>
                  <a:pt x="466794" y="0"/>
                </a:lnTo>
                <a:lnTo>
                  <a:pt x="466794" y="0"/>
                </a:lnTo>
                <a:lnTo>
                  <a:pt x="666849" y="0"/>
                </a:lnTo>
                <a:lnTo>
                  <a:pt x="711817" y="0"/>
                </a:lnTo>
                <a:cubicBezTo>
                  <a:pt x="785477" y="0"/>
                  <a:pt x="800219" y="7247"/>
                  <a:pt x="800219" y="80907"/>
                </a:cubicBezTo>
                <a:cubicBezTo>
                  <a:pt x="802718" y="1048038"/>
                  <a:pt x="797721" y="1971178"/>
                  <a:pt x="800220" y="2938309"/>
                </a:cubicBezTo>
                <a:lnTo>
                  <a:pt x="875105" y="3095213"/>
                </a:lnTo>
                <a:lnTo>
                  <a:pt x="793706" y="3240738"/>
                </a:lnTo>
                <a:cubicBezTo>
                  <a:pt x="793379" y="3417345"/>
                  <a:pt x="793051" y="3531583"/>
                  <a:pt x="792724" y="3708190"/>
                </a:cubicBezTo>
                <a:cubicBezTo>
                  <a:pt x="792724" y="3781850"/>
                  <a:pt x="740506" y="3789097"/>
                  <a:pt x="666846" y="3789097"/>
                </a:cubicBezTo>
                <a:lnTo>
                  <a:pt x="711820" y="3789097"/>
                </a:lnTo>
                <a:lnTo>
                  <a:pt x="466794" y="3789097"/>
                </a:lnTo>
                <a:lnTo>
                  <a:pt x="466794" y="3789097"/>
                </a:lnTo>
                <a:lnTo>
                  <a:pt x="73413" y="3789097"/>
                </a:lnTo>
                <a:cubicBezTo>
                  <a:pt x="-247" y="3789097"/>
                  <a:pt x="0" y="3774354"/>
                  <a:pt x="0" y="3700694"/>
                </a:cubicBezTo>
                <a:lnTo>
                  <a:pt x="0" y="3157581"/>
                </a:lnTo>
                <a:lnTo>
                  <a:pt x="0" y="2210307"/>
                </a:lnTo>
                <a:lnTo>
                  <a:pt x="0" y="2210307"/>
                </a:lnTo>
                <a:lnTo>
                  <a:pt x="0" y="80907"/>
                </a:lnTo>
                <a:close/>
              </a:path>
            </a:pathLst>
          </a:custGeom>
          <a:ln w="63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3" name="Прямоугольник 142"/>
          <p:cNvSpPr/>
          <p:nvPr/>
        </p:nvSpPr>
        <p:spPr>
          <a:xfrm>
            <a:off x="650740" y="5675644"/>
            <a:ext cx="590538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С полной редакцией государственной 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программы Вы 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можете ознакомиться на официальном сайте 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Комитета </a:t>
            </a:r>
            <a:r>
              <a:rPr lang="ru-RU" sz="1400" dirty="0">
                <a:latin typeface="Muller Narrow ExtraBold" pitchFamily="50" charset="-52"/>
                <a:cs typeface="Arial" pitchFamily="34" charset="0"/>
              </a:rPr>
              <a:t>государственного и финансового контроля Мурманской области</a:t>
            </a:r>
            <a:r>
              <a:rPr lang="ru-RU" sz="1400" dirty="0" smtClean="0">
                <a:latin typeface="Muller Narrow ExtraBold" pitchFamily="50" charset="-52"/>
                <a:cs typeface="Arial" pitchFamily="34" charset="0"/>
              </a:rPr>
              <a:t>: </a:t>
            </a:r>
            <a:r>
              <a:rPr lang="en-US" sz="1400" dirty="0" smtClean="0">
                <a:latin typeface="Muller Narrow ExtraBold" pitchFamily="50" charset="-52"/>
                <a:cs typeface="Arial" pitchFamily="34" charset="0"/>
              </a:rPr>
              <a:t>https</a:t>
            </a:r>
            <a:r>
              <a:rPr lang="en-US" sz="1400" dirty="0">
                <a:latin typeface="Muller Narrow ExtraBold" pitchFamily="50" charset="-52"/>
                <a:cs typeface="Arial" pitchFamily="34" charset="0"/>
              </a:rPr>
              <a:t>://gosfincontrol.gov-murman.ru/activities/gos_prog/</a:t>
            </a:r>
            <a:endParaRPr lang="ru-RU" sz="1400" dirty="0">
              <a:latin typeface="Muller Narrow ExtraBold" pitchFamily="50" charset="-52"/>
              <a:cs typeface="Arial" pitchFamily="34" charset="0"/>
            </a:endParaRPr>
          </a:p>
        </p:txBody>
      </p:sp>
      <p:pic>
        <p:nvPicPr>
          <p:cNvPr id="35" name="Рисунок 34">
            <a:extLst>
              <a:ext uri="{FF2B5EF4-FFF2-40B4-BE49-F238E27FC236}">
                <a16:creationId xmlns:a16="http://schemas.microsoft.com/office/drawing/2014/main" xmlns="" id="{98C6A83B-6E41-4E11-8AF2-1E49C5F6E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6851" y="5119568"/>
            <a:ext cx="582140" cy="582140"/>
          </a:xfrm>
          <a:prstGeom prst="rect">
            <a:avLst/>
          </a:prstGeom>
        </p:spPr>
      </p:pic>
      <p:sp>
        <p:nvSpPr>
          <p:cNvPr id="28" name="Скругленный прямоугольник 27"/>
          <p:cNvSpPr/>
          <p:nvPr/>
        </p:nvSpPr>
        <p:spPr>
          <a:xfrm>
            <a:off x="348933" y="1318835"/>
            <a:ext cx="5907107" cy="4091803"/>
          </a:xfrm>
          <a:prstGeom prst="roundRect">
            <a:avLst>
              <a:gd name="adj" fmla="val 11961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/>
          </a:p>
          <a:p>
            <a:pPr algn="ctr"/>
            <a:endParaRPr lang="ru-RU" sz="1400" b="1" dirty="0"/>
          </a:p>
          <a:p>
            <a:pPr algn="ctr"/>
            <a:endParaRPr lang="ru-RU" sz="1400" b="1" dirty="0" smtClean="0"/>
          </a:p>
          <a:p>
            <a:pPr algn="ctr">
              <a:lnSpc>
                <a:spcPct val="80000"/>
              </a:lnSpc>
            </a:pPr>
            <a:endParaRPr lang="ru-RU" sz="1400" b="1" dirty="0" smtClean="0"/>
          </a:p>
          <a:p>
            <a:pPr algn="ctr">
              <a:lnSpc>
                <a:spcPct val="80000"/>
              </a:lnSpc>
            </a:pPr>
            <a:r>
              <a:rPr lang="ru-RU" sz="1200" b="1" dirty="0" smtClean="0"/>
              <a:t>Приоритеты реализации государственной программы в части исполнения функций Комитета государственного и финансового контроля Мурманской области: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предупреждение и пресечение нарушений законодательства в финансово-бюджетной сфере и законодательства о контрактной системе в сфере закупок товаров, работ и услуг для обеспечения государственных и муниципальных нужд;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совершенствование организации внутреннего государственного финансового контроля и контроля за соблюдением законодательства о контрактной системе в сфере закупок товаров, работ и услуг для обеспечения государственных и муниципальных нужд;</a:t>
            </a:r>
          </a:p>
          <a:p>
            <a:pPr marL="285750" indent="-285750" algn="ctr">
              <a:buFontTx/>
              <a:buChar char="-"/>
            </a:pPr>
            <a:r>
              <a:rPr lang="ru-RU" sz="1200" dirty="0" smtClean="0"/>
              <a:t> обеспечение непрерывного процесса систематизации анализа, обработки и мониторинга результатов проводимых контрольных мероприятий, а также мониторинга своевременного устранения нарушений , выявленных в ходе проведенных контрольных мероприятий, и принятия объектами контроля мер, направленных на их недопущение впредь</a:t>
            </a:r>
            <a:endParaRPr lang="ru-RU" sz="12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518475" y="1465595"/>
            <a:ext cx="559952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50" b="1" dirty="0" smtClean="0">
                <a:solidFill>
                  <a:schemeClr val="bg1"/>
                </a:solidFill>
                <a:latin typeface="Muller Narrow Light" pitchFamily="50" charset="-52"/>
              </a:rPr>
              <a:t>Цель  государственной программы «Финансы» - обеспечение долгосрочной сбалансированности и устойчивости бюджетной системы региона</a:t>
            </a:r>
            <a:endParaRPr lang="ru-RU" sz="13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38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98919A14-1B18-47D0-8568-64D16D0DC020}"/>
              </a:ext>
            </a:extLst>
          </p:cNvPr>
          <p:cNvSpPr/>
          <p:nvPr/>
        </p:nvSpPr>
        <p:spPr>
          <a:xfrm>
            <a:off x="-14774" y="1600258"/>
            <a:ext cx="12239625" cy="4704244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xmlns="" id="{CE916982-D574-43F2-AB06-6B72E7071511}"/>
              </a:ext>
            </a:extLst>
          </p:cNvPr>
          <p:cNvSpPr/>
          <p:nvPr/>
        </p:nvSpPr>
        <p:spPr>
          <a:xfrm>
            <a:off x="1204332" y="127926"/>
            <a:ext cx="10828782" cy="883616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r>
              <a:rPr lang="ru-RU" sz="2600" dirty="0" smtClean="0">
                <a:latin typeface="Muller Narrow Light" panose="00000400000000000000" pitchFamily="50" charset="-52"/>
              </a:rPr>
              <a:t>ОСНОВНЫЕ НАПРАВЛЕНИЯ РЕАЛИЗАЦИИ ПОДПРОГРАММЫ 3 </a:t>
            </a:r>
            <a:r>
              <a:rPr lang="ru-RU" sz="2600" dirty="0" smtClean="0">
                <a:latin typeface="Muller Narrow Light" pitchFamily="2" charset="0"/>
              </a:rPr>
              <a:t>ГОСУДАРСТВЕННОЙ ПРОГРАММЫ «ФИНАНСЫ»</a:t>
            </a:r>
            <a:r>
              <a:rPr lang="ru-RU" sz="2600" dirty="0" smtClean="0">
                <a:latin typeface="Muller Narrow Light" panose="00000400000000000000" pitchFamily="50" charset="-52"/>
              </a:rPr>
              <a:t> </a:t>
            </a:r>
            <a:endParaRPr lang="ru-RU" sz="2600" dirty="0">
              <a:latin typeface="Muller Narrow Light" panose="00000400000000000000" pitchFamily="50" charset="-52"/>
            </a:endParaRPr>
          </a:p>
        </p:txBody>
      </p:sp>
      <p:sp>
        <p:nvSpPr>
          <p:cNvPr id="51" name="Номер слайда 1">
            <a:extLst>
              <a:ext uri="{FF2B5EF4-FFF2-40B4-BE49-F238E27FC236}">
                <a16:creationId xmlns:a16="http://schemas.microsoft.com/office/drawing/2014/main" xmlns="" id="{3ABE8DD8-385B-4AEA-B665-94E17248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219" y="6572638"/>
            <a:ext cx="2764673" cy="384794"/>
          </a:xfrm>
        </p:spPr>
        <p:txBody>
          <a:bodyPr/>
          <a:lstStyle/>
          <a:p>
            <a:pPr defTabSz="458983">
              <a:defRPr/>
            </a:pPr>
            <a:fld id="{8AEA689C-0428-2041-A422-96CC7CA87939}" type="slidenum">
              <a:rPr lang="ru-RU" sz="1200">
                <a:solidFill>
                  <a:prstClr val="black">
                    <a:tint val="75000"/>
                  </a:prstClr>
                </a:solidFill>
                <a:latin typeface="Muller Narrow Light" panose="00000400000000000000" pitchFamily="50" charset="-52"/>
              </a:rPr>
              <a:pPr defTabSz="458983">
                <a:defRPr/>
              </a:pPr>
              <a:t>5</a:t>
            </a:fld>
            <a:endParaRPr lang="ru-RU" sz="1200" dirty="0">
              <a:solidFill>
                <a:prstClr val="black">
                  <a:tint val="75000"/>
                </a:prstClr>
              </a:solidFill>
              <a:latin typeface="Muller Narrow Light" panose="00000400000000000000" pitchFamily="50" charset="-52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C366B50E-A1CB-454C-A313-D4630C3E063B}"/>
              </a:ext>
            </a:extLst>
          </p:cNvPr>
          <p:cNvGrpSpPr/>
          <p:nvPr/>
        </p:nvGrpSpPr>
        <p:grpSpPr>
          <a:xfrm>
            <a:off x="546410" y="1848332"/>
            <a:ext cx="5832088" cy="2826366"/>
            <a:chOff x="219678" y="1853402"/>
            <a:chExt cx="4128031" cy="3039525"/>
          </a:xfrm>
        </p:grpSpPr>
        <p:sp>
          <p:nvSpPr>
            <p:cNvPr id="29" name="Скругленный прямоугольник 14">
              <a:extLst>
                <a:ext uri="{FF2B5EF4-FFF2-40B4-BE49-F238E27FC236}">
                  <a16:creationId xmlns:a16="http://schemas.microsoft.com/office/drawing/2014/main" xmlns="" id="{582108B0-5D67-4034-8D1F-F126063E34E3}"/>
                </a:ext>
              </a:extLst>
            </p:cNvPr>
            <p:cNvSpPr/>
            <p:nvPr/>
          </p:nvSpPr>
          <p:spPr>
            <a:xfrm>
              <a:off x="219678" y="1853402"/>
              <a:ext cx="4128031" cy="3039525"/>
            </a:xfrm>
            <a:prstGeom prst="roundRect">
              <a:avLst>
                <a:gd name="adj" fmla="val 2156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:a16="http://schemas.microsoft.com/office/drawing/2014/main" xmlns="" id="{90C8D001-2C3C-4C4F-8C54-437A4EE62429}"/>
                </a:ext>
              </a:extLst>
            </p:cNvPr>
            <p:cNvSpPr/>
            <p:nvPr/>
          </p:nvSpPr>
          <p:spPr>
            <a:xfrm>
              <a:off x="249935" y="1966020"/>
              <a:ext cx="4001584" cy="246221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8983">
                <a:defRPr/>
              </a:pPr>
              <a:r>
                <a:rPr lang="ru-RU" sz="22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ОМ 3.1 «Осуществление </a:t>
              </a:r>
              <a:r>
                <a:rPr lang="ru-RU" sz="2200" b="1" dirty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внутреннего государственного финансового контроля и контроля за соблюдением законодательства и иных нормативных правовых актов о контрактной системе в сфере закупок товаров, работ, услуг для обеспечения государственных и муниципальных нужд»</a:t>
              </a:r>
            </a:p>
          </p:txBody>
        </p:sp>
      </p:grpSp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942B46BA-D3EF-4B00-9093-D64A7338C370}"/>
              </a:ext>
            </a:extLst>
          </p:cNvPr>
          <p:cNvGrpSpPr/>
          <p:nvPr/>
        </p:nvGrpSpPr>
        <p:grpSpPr>
          <a:xfrm>
            <a:off x="589157" y="4922772"/>
            <a:ext cx="7763105" cy="1331761"/>
            <a:chOff x="6891240" y="2714617"/>
            <a:chExt cx="5054384" cy="1480095"/>
          </a:xfrm>
        </p:grpSpPr>
        <p:sp>
          <p:nvSpPr>
            <p:cNvPr id="27" name="Скругленный прямоугольник 14">
              <a:extLst>
                <a:ext uri="{FF2B5EF4-FFF2-40B4-BE49-F238E27FC236}">
                  <a16:creationId xmlns:a16="http://schemas.microsoft.com/office/drawing/2014/main" xmlns="" id="{EAFED42E-41A8-4890-A443-C1D1B770D5B2}"/>
                </a:ext>
              </a:extLst>
            </p:cNvPr>
            <p:cNvSpPr/>
            <p:nvPr/>
          </p:nvSpPr>
          <p:spPr>
            <a:xfrm>
              <a:off x="6891240" y="2714617"/>
              <a:ext cx="5054384" cy="1480095"/>
            </a:xfrm>
            <a:prstGeom prst="roundRect">
              <a:avLst>
                <a:gd name="adj" fmla="val 3082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8983">
                <a:defRPr/>
              </a:pP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43" name="Прямоугольник 42">
              <a:extLst>
                <a:ext uri="{FF2B5EF4-FFF2-40B4-BE49-F238E27FC236}">
                  <a16:creationId xmlns:a16="http://schemas.microsoft.com/office/drawing/2014/main" xmlns="" id="{FB7AB016-1614-4069-BF51-239423C21F8B}"/>
                </a:ext>
              </a:extLst>
            </p:cNvPr>
            <p:cNvSpPr/>
            <p:nvPr/>
          </p:nvSpPr>
          <p:spPr>
            <a:xfrm>
              <a:off x="6940074" y="2755008"/>
              <a:ext cx="4956714" cy="101566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ru-RU" sz="2000" b="1" dirty="0" smtClean="0">
                  <a:solidFill>
                    <a:srgbClr val="F05A28"/>
                  </a:solidFill>
                  <a:latin typeface="Muller Narrow ExtraBold" panose="00000900000000000000" pitchFamily="50" charset="-52"/>
                </a:rPr>
                <a:t>КОНТРОЛЬНЫЕ МЕРОПРИЯТИЯ ОСУЩЕСТВЛЯЮТСЯ ПУТЕМ ПРОВЕДЕНИЯ КОНТРОЛЬНЫХ МЕРОПРИЯТИЙ: ПЛАНОВЫХ, ВНЕПЛАНОВЫХ, ВСТРЕЧНЫХ ПРОВЕРОК, РЕВИЗИЙ, ОБСЛЕДОВАНИЙ</a:t>
              </a:r>
              <a:endParaRPr lang="ru-RU" sz="20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</p:grpSp>
      <p:sp>
        <p:nvSpPr>
          <p:cNvPr id="73" name="Треугольник 4">
            <a:extLst>
              <a:ext uri="{FF2B5EF4-FFF2-40B4-BE49-F238E27FC236}">
                <a16:creationId xmlns:a16="http://schemas.microsoft.com/office/drawing/2014/main" xmlns="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2708539" y="1708545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Треугольник 4">
            <a:extLst>
              <a:ext uri="{FF2B5EF4-FFF2-40B4-BE49-F238E27FC236}">
                <a16:creationId xmlns:a16="http://schemas.microsoft.com/office/drawing/2014/main" xmlns="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6425477" y="3180093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  <a:scene3d>
            <a:camera prst="orthographicFront">
              <a:rot lat="0" lon="21599956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060151" y="2661288"/>
            <a:ext cx="35713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pSp>
        <p:nvGrpSpPr>
          <p:cNvPr id="22" name="Группа 21">
            <a:extLst>
              <a:ext uri="{FF2B5EF4-FFF2-40B4-BE49-F238E27FC236}">
                <a16:creationId xmlns:a16="http://schemas.microsoft.com/office/drawing/2014/main" xmlns="" id="{C366B50E-A1CB-454C-A313-D4630C3E063B}"/>
              </a:ext>
            </a:extLst>
          </p:cNvPr>
          <p:cNvGrpSpPr/>
          <p:nvPr/>
        </p:nvGrpSpPr>
        <p:grpSpPr>
          <a:xfrm>
            <a:off x="6618723" y="1860858"/>
            <a:ext cx="5188169" cy="2813840"/>
            <a:chOff x="162444" y="2070529"/>
            <a:chExt cx="4304186" cy="2722561"/>
          </a:xfrm>
        </p:grpSpPr>
        <p:sp>
          <p:nvSpPr>
            <p:cNvPr id="23" name="Скругленный прямоугольник 14">
              <a:extLst>
                <a:ext uri="{FF2B5EF4-FFF2-40B4-BE49-F238E27FC236}">
                  <a16:creationId xmlns:a16="http://schemas.microsoft.com/office/drawing/2014/main" xmlns="" id="{582108B0-5D67-4034-8D1F-F126063E34E3}"/>
                </a:ext>
              </a:extLst>
            </p:cNvPr>
            <p:cNvSpPr/>
            <p:nvPr/>
          </p:nvSpPr>
          <p:spPr>
            <a:xfrm>
              <a:off x="162444" y="2070529"/>
              <a:ext cx="4304186" cy="2722561"/>
            </a:xfrm>
            <a:prstGeom prst="roundRect">
              <a:avLst>
                <a:gd name="adj" fmla="val 2156"/>
              </a:avLst>
            </a:prstGeom>
            <a:solidFill>
              <a:schemeClr val="bg1"/>
            </a:solidFill>
            <a:ln>
              <a:solidFill>
                <a:srgbClr val="0082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>
                  <a:solidFill>
                    <a:srgbClr val="FF0000"/>
                  </a:solidFill>
                </a:rPr>
                <a:t>ПОКАЗАТЕЛИ:</a:t>
              </a:r>
            </a:p>
            <a:p>
              <a:r>
                <a:rPr lang="ru-RU" b="1" dirty="0" smtClean="0">
                  <a:solidFill>
                    <a:srgbClr val="FF0000"/>
                  </a:solidFill>
                </a:rPr>
                <a:t>3.1.</a:t>
              </a:r>
              <a:r>
                <a:rPr lang="ru-RU" sz="2000" b="1" dirty="0" smtClean="0">
                  <a:solidFill>
                    <a:srgbClr val="FF0000"/>
                  </a:solidFill>
                </a:rPr>
                <a:t> </a:t>
              </a:r>
              <a:r>
                <a:rPr lang="ru-RU" b="1" dirty="0" smtClean="0">
                  <a:solidFill>
                    <a:srgbClr val="FF0000"/>
                  </a:solidFill>
                </a:rPr>
                <a:t>Эффективность</a:t>
              </a:r>
              <a:r>
                <a:rPr lang="ru-RU" sz="1400" b="1" dirty="0" smtClean="0">
                  <a:solidFill>
                    <a:srgbClr val="FF0000"/>
                  </a:solidFill>
                </a:rPr>
                <a:t> </a:t>
              </a:r>
              <a:r>
                <a:rPr lang="ru-RU" b="1" dirty="0" smtClean="0">
                  <a:solidFill>
                    <a:srgbClr val="FF0000"/>
                  </a:solidFill>
                </a:rPr>
                <a:t>осуществления контрольных мероприятий  в финансово-бюджетной сфере.</a:t>
              </a:r>
            </a:p>
            <a:p>
              <a:r>
                <a:rPr lang="ru-RU" b="1" dirty="0" smtClean="0">
                  <a:solidFill>
                    <a:srgbClr val="FF0000"/>
                  </a:solidFill>
                </a:rPr>
                <a:t>3.2. Эффективность контроля за соблюдением законодательства Российской Федерации и иных нормативных правовых актов о контрактной системе в сфере закупок товаров, работ, услуг для обеспечения государственных и муниципальных нужд</a:t>
              </a:r>
            </a:p>
            <a:p>
              <a:pPr algn="ctr" defTabSz="458983">
                <a:defRPr/>
              </a:pPr>
              <a:r>
                <a:rPr lang="ru-RU" sz="1807" dirty="0" smtClean="0">
                  <a:solidFill>
                    <a:prstClr val="white"/>
                  </a:solidFill>
                  <a:latin typeface="Calibri"/>
                </a:rPr>
                <a:t>Показатели</a:t>
              </a:r>
              <a:endParaRPr lang="ru-RU" sz="1807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4" name="Прямоугольник 23">
              <a:extLst>
                <a:ext uri="{FF2B5EF4-FFF2-40B4-BE49-F238E27FC236}">
                  <a16:creationId xmlns:a16="http://schemas.microsoft.com/office/drawing/2014/main" xmlns="" id="{90C8D001-2C3C-4C4F-8C54-437A4EE62429}"/>
                </a:ext>
              </a:extLst>
            </p:cNvPr>
            <p:cNvSpPr/>
            <p:nvPr/>
          </p:nvSpPr>
          <p:spPr>
            <a:xfrm>
              <a:off x="249936" y="2493144"/>
              <a:ext cx="3737786" cy="43088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defTabSz="458983">
                <a:defRPr/>
              </a:pPr>
              <a:endParaRPr lang="ru-RU" sz="2200" b="1" dirty="0">
                <a:solidFill>
                  <a:srgbClr val="F05A28"/>
                </a:solidFill>
                <a:latin typeface="Muller Narrow ExtraBold" panose="00000900000000000000" pitchFamily="50" charset="-52"/>
              </a:endParaRPr>
            </a:p>
          </p:txBody>
        </p:sp>
      </p:grpSp>
      <p:sp>
        <p:nvSpPr>
          <p:cNvPr id="25" name="Треугольник 4">
            <a:extLst>
              <a:ext uri="{FF2B5EF4-FFF2-40B4-BE49-F238E27FC236}">
                <a16:creationId xmlns:a16="http://schemas.microsoft.com/office/drawing/2014/main" xmlns="" id="{35DD9096-9478-4C7B-BD15-01E6DF77CF34}"/>
              </a:ext>
            </a:extLst>
          </p:cNvPr>
          <p:cNvSpPr>
            <a:spLocks noChangeAspect="1"/>
          </p:cNvSpPr>
          <p:nvPr/>
        </p:nvSpPr>
        <p:spPr>
          <a:xfrm rot="10800000">
            <a:off x="4468480" y="4753962"/>
            <a:ext cx="162000" cy="108000"/>
          </a:xfrm>
          <a:prstGeom prst="triangle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>
            <a:extLst>
              <a:ext uri="{FF2B5EF4-FFF2-40B4-BE49-F238E27FC236}">
                <a16:creationId xmlns="" xmlns:a16="http://schemas.microsoft.com/office/drawing/2014/main" id="{B11A9B1F-03B3-0242-AFBC-E8D13C80A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6030" y="4783872"/>
            <a:ext cx="780586" cy="75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89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98919A14-1B18-47D0-8568-64D16D0DC020}"/>
              </a:ext>
            </a:extLst>
          </p:cNvPr>
          <p:cNvSpPr/>
          <p:nvPr/>
        </p:nvSpPr>
        <p:spPr>
          <a:xfrm>
            <a:off x="86498" y="1225830"/>
            <a:ext cx="11811853" cy="5483729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8983">
              <a:defRPr/>
            </a:pPr>
            <a:endParaRPr lang="ru-RU" sz="7227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309253" y="6804561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z="1200" smtClean="0">
                <a:latin typeface="Muller Narrow Light"/>
              </a:rPr>
              <a:pPr/>
              <a:t>6</a:t>
            </a:fld>
            <a:endParaRPr lang="ru-RU" sz="1200" dirty="0">
              <a:latin typeface="Muller Narrow Light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CE916982-D574-43F2-AB06-6B72E707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349" y="235459"/>
            <a:ext cx="10556677" cy="883616"/>
          </a:xfrm>
          <a:prstGeom prst="rect">
            <a:avLst/>
          </a:prstGeom>
        </p:spPr>
        <p:txBody>
          <a:bodyPr wrap="square" lIns="82588" tIns="41295" rIns="82588" bIns="41295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600" dirty="0" smtClean="0">
                <a:latin typeface="Muller Narrow Light" panose="00000400000000000000" pitchFamily="50" charset="-52"/>
              </a:rPr>
              <a:t>ИСТОРИЧЕСКАЯ СПРАВКА О </a:t>
            </a:r>
            <a:r>
              <a:rPr lang="ru-RU" sz="2600" smtClean="0">
                <a:latin typeface="Muller Narrow Light" panose="00000400000000000000" pitchFamily="50" charset="-52"/>
              </a:rPr>
              <a:t>КОМИТЕТЕ ГОСУДАРСТВЕННОГО </a:t>
            </a:r>
            <a:r>
              <a:rPr lang="ru-RU" sz="2600" dirty="0" smtClean="0">
                <a:latin typeface="Muller Narrow Light" panose="00000400000000000000" pitchFamily="50" charset="-52"/>
              </a:rPr>
              <a:t>И ФИНАНСОВОГО КОНТРОЛЯ МУРМАНСКОЙ ОБЛАСТИ </a:t>
            </a:r>
            <a:endParaRPr lang="ru-RU" sz="2600" dirty="0">
              <a:latin typeface="Muller Narrow Light" panose="00000400000000000000" pitchFamily="50" charset="-52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CB237D10-465D-40D8-AC53-29E8D45DB63A}"/>
              </a:ext>
            </a:extLst>
          </p:cNvPr>
          <p:cNvGrpSpPr/>
          <p:nvPr/>
        </p:nvGrpSpPr>
        <p:grpSpPr>
          <a:xfrm>
            <a:off x="5445284" y="1812079"/>
            <a:ext cx="6079782" cy="4654146"/>
            <a:chOff x="7040540" y="1925390"/>
            <a:chExt cx="4320000" cy="4304302"/>
          </a:xfrm>
        </p:grpSpPr>
        <p:sp>
          <p:nvSpPr>
            <p:cNvPr id="8" name="Скругленный прямоугольник 11">
              <a:extLst>
                <a:ext uri="{FF2B5EF4-FFF2-40B4-BE49-F238E27FC236}">
                  <a16:creationId xmlns:a16="http://schemas.microsoft.com/office/drawing/2014/main" xmlns="" id="{9EB9AF23-CFD5-44B3-A9EF-B3A9B67C81B8}"/>
                </a:ext>
              </a:extLst>
            </p:cNvPr>
            <p:cNvSpPr/>
            <p:nvPr/>
          </p:nvSpPr>
          <p:spPr>
            <a:xfrm>
              <a:off x="7040540" y="1925390"/>
              <a:ext cx="4320000" cy="4304302"/>
            </a:xfrm>
            <a:prstGeom prst="roundRect">
              <a:avLst>
                <a:gd name="adj" fmla="val 3659"/>
              </a:avLst>
            </a:prstGeom>
            <a:solidFill>
              <a:schemeClr val="bg1"/>
            </a:solidFill>
            <a:ln>
              <a:solidFill>
                <a:srgbClr val="F05A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963720" algn="just"/>
              <a:endParaRPr lang="ru-RU" sz="1600" dirty="0">
                <a:solidFill>
                  <a:schemeClr val="tx1"/>
                </a:solidFill>
                <a:latin typeface="Muller Narrow Light" panose="00000400000000000000" pitchFamily="50" charset="-52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EFAD1825-E136-4CBD-A1BC-61933FB10F01}"/>
                </a:ext>
              </a:extLst>
            </p:cNvPr>
            <p:cNvSpPr/>
            <p:nvPr/>
          </p:nvSpPr>
          <p:spPr>
            <a:xfrm>
              <a:off x="7076222" y="2099282"/>
              <a:ext cx="3986987" cy="35010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dirty="0">
                  <a:latin typeface="Muller Narrow Light"/>
                </a:rPr>
                <a:t>В соответствии с постановлением Правительства Мурманской области от 10.11.2010 № 506-ПП «О мерах по реализации постановления Губернатора Мурманской области от 22.10.2010 № 124-ПГ» проведена реорганизация Аппарата Правительства Мурманской области в форме выделения из его состава Комитета государственного и финансового контроля Мурманской области с соответствующим распределением функций между этими исполнительными органами государственной власти, а также передача Комитету:</a:t>
              </a:r>
            </a:p>
            <a:p>
              <a:r>
                <a:rPr lang="ru-RU" sz="1600" b="1" dirty="0">
                  <a:latin typeface="Muller Narrow Light"/>
                </a:rPr>
                <a:t>- функции Министерства экономического развития Мурманской области по вопросам контроля и координации бюджетных закупок;</a:t>
              </a:r>
            </a:p>
            <a:p>
              <a:r>
                <a:rPr lang="ru-RU" sz="1600" b="1" dirty="0">
                  <a:latin typeface="Muller Narrow Light"/>
                </a:rPr>
                <a:t>- функции Министерства финансов Мурманской области по вопросам последующего финансового контроля за исполнением областного бюджета.</a:t>
              </a:r>
            </a:p>
          </p:txBody>
        </p:sp>
      </p:grpSp>
      <p:sp>
        <p:nvSpPr>
          <p:cNvPr id="16" name="Объект 15"/>
          <p:cNvSpPr>
            <a:spLocks noGrp="1"/>
          </p:cNvSpPr>
          <p:nvPr>
            <p:ph idx="1"/>
          </p:nvPr>
        </p:nvSpPr>
        <p:spPr>
          <a:xfrm>
            <a:off x="1260088" y="1562100"/>
            <a:ext cx="3534935" cy="3440578"/>
          </a:xfrm>
          <a:prstGeom prst="roundRect">
            <a:avLst>
              <a:gd name="adj" fmla="val 4689"/>
            </a:avLst>
          </a:prstGeom>
          <a:ln w="6350">
            <a:solidFill>
              <a:srgbClr val="0082C8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Постановлением Губернатора Мурманской области от 22.10.2010 </a:t>
            </a:r>
            <a:endParaRPr lang="ru-RU" sz="2000" dirty="0" smtClean="0">
              <a:solidFill>
                <a:schemeClr val="tx1"/>
              </a:solidFill>
              <a:latin typeface="Muller Narrow ExtraBold" panose="00000900000000000000" pitchFamily="50" charset="-5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№ </a:t>
            </a:r>
            <a:r>
              <a:rPr lang="ru-RU" sz="20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124-ПГ структура исполнительных органов государственной власти Мурманской области была дополнена Комитетом государственного и финансового контроля Мурманской </a:t>
            </a:r>
            <a:r>
              <a:rPr lang="ru-RU" sz="23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области</a:t>
            </a:r>
            <a:r>
              <a:rPr lang="ru-RU" sz="23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.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260087" y="5165767"/>
            <a:ext cx="3534935" cy="141345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82C8"/>
                </a:solidFill>
                <a:latin typeface="Muller Narrow ExtraBold" pitchFamily="50" charset="-52"/>
              </a:rPr>
              <a:t>10 ФЕВРАЛЯ 2011 ГОДА КОМИТЕТ ГОСУДАРСТВЕННОГО И ФИНАНСОВОГО КОНТРОЛЯ БЫЛ ЗАРЕГИСТРИРОВАН В НАЛОГОВОЙ ИНСПЕКЦИИ Г. МУРМАНСКА В КАЧЕСТВЕ ЮРИДИЧЕСКОГО ЛИЦА</a:t>
            </a:r>
            <a:endParaRPr lang="ru-RU" sz="1600" dirty="0">
              <a:solidFill>
                <a:srgbClr val="0082C8"/>
              </a:solidFill>
              <a:latin typeface="Muller Narrow ExtraBold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04403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655152D-456C-5E4D-9F23-F91BF730ABA5}"/>
              </a:ext>
            </a:extLst>
          </p:cNvPr>
          <p:cNvSpPr/>
          <p:nvPr/>
        </p:nvSpPr>
        <p:spPr>
          <a:xfrm>
            <a:off x="0" y="2379541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705440C4-E74B-1944-B487-7211DD8801A7}"/>
              </a:ext>
            </a:extLst>
          </p:cNvPr>
          <p:cNvSpPr/>
          <p:nvPr/>
        </p:nvSpPr>
        <p:spPr>
          <a:xfrm>
            <a:off x="1574423" y="4159532"/>
            <a:ext cx="9108873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endParaRPr lang="ru-RU" sz="7199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54CF2CEC-0F33-400F-A9E1-044C183A227B}"/>
              </a:ext>
            </a:extLst>
          </p:cNvPr>
          <p:cNvSpPr/>
          <p:nvPr/>
        </p:nvSpPr>
        <p:spPr>
          <a:xfrm>
            <a:off x="992532" y="2947896"/>
            <a:ext cx="992089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Комитет 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государственного и финансового контроля Мурманской </a:t>
            </a:r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области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Контактная информация: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Адрес: 183038, г. Мурманск, ул. Карла Маркса, д. 3,</a:t>
            </a:r>
          </a:p>
          <a:p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Телефон: (815-2) 486-411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Факс: (815-2) 693-506 </a:t>
            </a:r>
            <a:b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</a:b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e-</a:t>
            </a:r>
            <a:r>
              <a:rPr lang="ru-RU" sz="2400" b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mail</a:t>
            </a:r>
            <a:r>
              <a:rPr lang="ru-RU" sz="2400" b="1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: </a:t>
            </a:r>
            <a:r>
              <a:rPr lang="ru-RU" sz="2400" b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gosfincontrol@gov-murman.ru</a:t>
            </a:r>
          </a:p>
          <a:p>
            <a:endParaRPr lang="ru-RU" sz="2400" b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  <a:p>
            <a:r>
              <a:rPr lang="en-US" sz="4800" i="1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#</a:t>
            </a:r>
            <a:r>
              <a:rPr lang="ru-RU" sz="4800" i="1" dirty="0" err="1">
                <a:solidFill>
                  <a:schemeClr val="bg1"/>
                </a:solidFill>
                <a:latin typeface="Muller Narrow ExtraBold" panose="00000900000000000000" pitchFamily="50" charset="-52"/>
              </a:rPr>
              <a:t>НаСевереЖить</a:t>
            </a:r>
            <a:endParaRPr lang="ru-RU" sz="4800" i="1" dirty="0">
              <a:solidFill>
                <a:schemeClr val="bg1"/>
              </a:solidFill>
              <a:latin typeface="Muller Narrow ExtraBold" panose="000009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06964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5500</TotalTime>
  <Words>714</Words>
  <Application>Microsoft Office PowerPoint</Application>
  <PresentationFormat>Произвольный</PresentationFormat>
  <Paragraphs>120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ИСТОРИЧЕСКАЯ СПРАВКА О КОМИТЕТЕ ГОСУДАРСТВЕННОГО И ФИНАНСОВОГО КОНТРОЛЯ МУРМАНСКОЙ ОБЛАСТИ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Гурьянова</cp:lastModifiedBy>
  <cp:revision>562</cp:revision>
  <cp:lastPrinted>2021-10-18T10:46:40Z</cp:lastPrinted>
  <dcterms:created xsi:type="dcterms:W3CDTF">2019-09-18T12:34:40Z</dcterms:created>
  <dcterms:modified xsi:type="dcterms:W3CDTF">2022-01-28T13:40:21Z</dcterms:modified>
</cp:coreProperties>
</file>