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35" autoAdjust="0"/>
    <p:restoredTop sz="96797" autoAdjust="0"/>
  </p:normalViewPr>
  <p:slideViewPr>
    <p:cSldViewPr snapToGrid="0" snapToObjects="1">
      <p:cViewPr>
        <p:scale>
          <a:sx n="115" d="100"/>
          <a:sy n="115" d="100"/>
        </p:scale>
        <p:origin x="-546" y="25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5.0925925925925923E-2"/>
          <c:w val="0.80167366579177612"/>
          <c:h val="0.804690871974336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(Лист1!$A$2,Лист1!$A$3)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690</c:v>
                </c:pt>
                <c:pt idx="1">
                  <c:v>566.5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E4480A"/>
            </a:solidFill>
          </c:spPr>
          <c:invertIfNegative val="0"/>
          <c:dLbls>
            <c:dLbl>
              <c:idx val="1"/>
              <c:layout>
                <c:manualLayout>
                  <c:x val="-2.5737386248859042E-3"/>
                  <c:y val="-1.0557546525943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(Лист1!$A$2,Лист1!$A$3)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228.7</c:v>
                </c:pt>
                <c:pt idx="1">
                  <c:v>84.36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805888"/>
        <c:axId val="60807424"/>
      </c:barChart>
      <c:catAx>
        <c:axId val="6080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60807424"/>
        <c:crosses val="autoZero"/>
        <c:auto val="1"/>
        <c:lblAlgn val="ctr"/>
        <c:lblOffset val="100"/>
        <c:noMultiLvlLbl val="0"/>
      </c:catAx>
      <c:valAx>
        <c:axId val="60807424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60805888"/>
        <c:crosses val="autoZero"/>
        <c:crossBetween val="between"/>
      </c:valAx>
      <c:spPr>
        <a:noFill/>
        <a:ln>
          <a:noFill/>
        </a:ln>
      </c:spPr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0.16727</cdr:x>
      <cdr:y>0.11185</cdr:y>
    </cdr:from>
    <cdr:to>
      <cdr:x>0.35258</cdr:x>
      <cdr:y>0.49193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5397" y="26910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17.07.2023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</a:t>
            </a:r>
            <a:r>
              <a:rPr lang="en-US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7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факт  за    </a:t>
            </a:r>
            <a:r>
              <a:rPr lang="en-US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1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КВ.</a:t>
            </a:r>
            <a:r>
              <a:rPr lang="en-US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2023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года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" y="974919"/>
            <a:ext cx="12239624" cy="5894512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960121" y="81224"/>
            <a:ext cx="10035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xmlns="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:a16="http://schemas.microsoft.com/office/drawing/2014/main" xmlns="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95" y="1188749"/>
            <a:ext cx="1078114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29.03.2021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169-ПП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071412" y="6758131"/>
            <a:ext cx="994177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713232" y="3808378"/>
            <a:ext cx="587076" cy="613433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975521"/>
            <a:ext cx="12222756" cy="593299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576190" y="33773"/>
            <a:ext cx="1026472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400" dirty="0">
                <a:latin typeface="Muller Narrow Light" pitchFamily="2" charset="0"/>
              </a:rPr>
              <a:t>ПЛАН </a:t>
            </a:r>
            <a:r>
              <a:rPr lang="ru-RU" sz="2400" dirty="0" smtClean="0">
                <a:latin typeface="Muller Narrow Light" pitchFamily="2" charset="0"/>
              </a:rPr>
              <a:t>НА ГОД И ИСПОЛНЕНИЕ ЗА </a:t>
            </a:r>
            <a:r>
              <a:rPr lang="ru-RU" sz="2600" dirty="0" smtClean="0">
                <a:latin typeface="Muller Narrow Light" pitchFamily="2" charset="0"/>
              </a:rPr>
              <a:t> </a:t>
            </a:r>
            <a:r>
              <a:rPr lang="ru-RU" sz="2400" dirty="0" smtClean="0">
                <a:latin typeface="Muller Narrow Light" pitchFamily="2" charset="0"/>
              </a:rPr>
              <a:t>1 КВ. 2023 ГОДА</a:t>
            </a:r>
            <a:endParaRPr lang="ru-RU" sz="24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6071" y="6908511"/>
            <a:ext cx="1152348" cy="383297"/>
          </a:xfrm>
        </p:spPr>
        <p:txBody>
          <a:bodyPr/>
          <a:lstStyle/>
          <a:p>
            <a:pPr algn="ctr"/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 algn="ctr"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2" y="4768409"/>
            <a:ext cx="86751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250847" y="1120731"/>
            <a:ext cx="11721064" cy="2526185"/>
            <a:chOff x="585158" y="2175999"/>
            <a:chExt cx="6712843" cy="2810731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585158" y="2175999"/>
              <a:ext cx="6712843" cy="2810731"/>
              <a:chOff x="3241583" y="2413837"/>
              <a:chExt cx="6349981" cy="2810731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241583" y="2413837"/>
                <a:ext cx="6349981" cy="2810731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rgbClr val="0082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84,36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910311" y="4184799"/>
                <a:ext cx="973427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915750" y="3218226"/>
                <a:ext cx="980408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32137" y="4026076"/>
                <a:ext cx="1319322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8 016,43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933237" y="2639666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b="1" dirty="0" smtClean="0">
                    <a:latin typeface="Muller Narrow ExtraBold" pitchFamily="50" charset="-52"/>
                  </a:rPr>
                  <a:t>566,48</a:t>
                </a:r>
                <a:endParaRPr lang="ru-RU" sz="2800" b="1" dirty="0">
                  <a:latin typeface="Muller Narrow ExtraBold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5"/>
                <a:ext cx="1428165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37 465,43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482,12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95055" y="4059392"/>
                <a:ext cx="877716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29 449,0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2023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4"/>
                <a:ext cx="1327061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2023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291" y="2970611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653404" y="2756358"/>
              <a:ext cx="213645" cy="205690"/>
            </a:xfrm>
            <a:prstGeom prst="mathPlu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662397" y="3581365"/>
              <a:ext cx="170916" cy="218521"/>
            </a:xfrm>
            <a:prstGeom prst="mathMinu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xmlns="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444" y="3909886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029095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85,11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98112" y="3871528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78,6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xmlns="" id="{2FE6FD12-5204-F849-AE42-68998B3143B2}"/>
              </a:ext>
            </a:extLst>
          </p:cNvPr>
          <p:cNvSpPr/>
          <p:nvPr/>
        </p:nvSpPr>
        <p:spPr>
          <a:xfrm>
            <a:off x="300039" y="378938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301814" y="4400919"/>
            <a:ext cx="4469124" cy="61948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821166" y="4400919"/>
            <a:ext cx="853954" cy="61948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20,0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301814" y="5174936"/>
            <a:ext cx="4469124" cy="64557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821166" y="5174935"/>
            <a:ext cx="853954" cy="584027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latin typeface="Muller Narrow Light"/>
              </a:rPr>
              <a:t>6</a:t>
            </a:r>
            <a:r>
              <a:rPr lang="ru-RU" sz="1700" dirty="0" smtClean="0">
                <a:latin typeface="Muller Narrow Light"/>
              </a:rPr>
              <a:t>2,95</a:t>
            </a:r>
            <a:endParaRPr lang="ru-RU" sz="1700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="" xmlns:a16="http://schemas.microsoft.com/office/drawing/2014/main" id="{ABA5FC19-1445-A840-9988-AF4773354E5C}"/>
              </a:ext>
            </a:extLst>
          </p:cNvPr>
          <p:cNvSpPr/>
          <p:nvPr/>
        </p:nvSpPr>
        <p:spPr>
          <a:xfrm>
            <a:off x="6851818" y="3398442"/>
            <a:ext cx="5152292" cy="3380427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="" xmlns:a16="http://schemas.microsoft.com/office/drawing/2014/main" id="{E9BC49B5-ADB9-4CE9-8106-312871E8B372}"/>
              </a:ext>
            </a:extLst>
          </p:cNvPr>
          <p:cNvSpPr/>
          <p:nvPr/>
        </p:nvSpPr>
        <p:spPr>
          <a:xfrm>
            <a:off x="6866793" y="3416034"/>
            <a:ext cx="5152292" cy="984885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="" xmlns:a16="http://schemas.microsoft.com/office/drawing/2014/main" id="{22404B1A-AD13-4D81-A501-FD0FD9074221}"/>
              </a:ext>
            </a:extLst>
          </p:cNvPr>
          <p:cNvSpPr/>
          <p:nvPr/>
        </p:nvSpPr>
        <p:spPr>
          <a:xfrm>
            <a:off x="7373655" y="3398441"/>
            <a:ext cx="471857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16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планом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sp>
        <p:nvSpPr>
          <p:cNvPr id="54" name="Скругленный 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1301814" y="5926818"/>
            <a:ext cx="4484614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ИНЫЕ ДОХОДЫ, ТЫС. РУБ.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5821166" y="5926818"/>
            <a:ext cx="853954" cy="43589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1,41</a:t>
            </a:r>
            <a:endParaRPr lang="ru-RU" dirty="0">
              <a:latin typeface="Muller Narrow Light"/>
            </a:endParaRPr>
          </a:p>
        </p:txBody>
      </p:sp>
      <p:graphicFrame>
        <p:nvGraphicFramePr>
          <p:cNvPr id="61" name="Диаграмма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1646"/>
              </p:ext>
            </p:extLst>
          </p:nvPr>
        </p:nvGraphicFramePr>
        <p:xfrm>
          <a:off x="6988567" y="4327831"/>
          <a:ext cx="4934456" cy="240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949169"/>
            <a:ext cx="12239625" cy="574895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340842" y="0"/>
            <a:ext cx="8476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МУРМАНСКОЙ ОБЛАСТИ «ФИНАНСЫ»                                                                  </a:t>
            </a:r>
            <a:r>
              <a:rPr lang="ru-RU" sz="16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600" b="1" dirty="0">
                <a:latin typeface="Muller Narrow ExtraBold" pitchFamily="50" charset="-52"/>
                <a:cs typeface="Times New Roman" panose="02020603050405020304" pitchFamily="18" charset="0"/>
              </a:rPr>
              <a:t>от 11.11.2020 № 776-ПП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5675644"/>
            <a:ext cx="3803490" cy="954107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955215" y="6816725"/>
            <a:ext cx="1284410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191" y="1318835"/>
            <a:ext cx="5065240" cy="408719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работ, услуг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60613" y="3037106"/>
            <a:ext cx="4502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pPr marL="342900" indent="-342900">
              <a:buAutoNum type="arabicPeriod"/>
            </a:pPr>
            <a:r>
              <a:rPr lang="ru-RU" sz="1400" dirty="0" smtClean="0"/>
              <a:t>Обеспечение </a:t>
            </a:r>
            <a:r>
              <a:rPr lang="ru-RU" sz="1400" dirty="0"/>
              <a:t>соблюдения </a:t>
            </a:r>
            <a:r>
              <a:rPr lang="ru-RU" sz="1400" dirty="0" smtClean="0"/>
              <a:t>бюджетного</a:t>
            </a:r>
          </a:p>
          <a:p>
            <a:r>
              <a:rPr lang="ru-RU" sz="1400" dirty="0" smtClean="0"/>
              <a:t>законодательства </a:t>
            </a:r>
            <a:r>
              <a:rPr lang="ru-RU" sz="1400" dirty="0"/>
              <a:t>и законодательства в сфере закупок товаров, работ, услуг для обеспечения государственных и муниципальных нужд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2995943" y="3067502"/>
            <a:ext cx="121911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650740" y="5675644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</a:t>
            </a:r>
            <a:r>
              <a:rPr lang="en-US" sz="1400" dirty="0" smtClean="0">
                <a:latin typeface="Muller Narrow ExtraBold" pitchFamily="50" charset="-52"/>
                <a:cs typeface="Arial" pitchFamily="34" charset="0"/>
              </a:rPr>
              <a:t>https</a:t>
            </a:r>
            <a:r>
              <a:rPr lang="en-US" sz="1400" dirty="0">
                <a:latin typeface="Muller Narrow ExtraBold" pitchFamily="50" charset="-52"/>
                <a:cs typeface="Arial" pitchFamily="34" charset="0"/>
              </a:rPr>
              <a:t>://gosfincontrol.gov-murman.ru/activities/gos_prog/</a:t>
            </a:r>
            <a:endParaRPr lang="ru-RU" sz="1400" dirty="0">
              <a:latin typeface="Muller Narrow ExtraBold" pitchFamily="50" charset="-52"/>
              <a:cs typeface="Arial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348933" y="1318835"/>
            <a:ext cx="5907107" cy="409180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/>
          </a:p>
          <a:p>
            <a:pPr algn="ctr"/>
            <a:endParaRPr lang="ru-RU" sz="1400" b="1" dirty="0" smtClean="0"/>
          </a:p>
          <a:p>
            <a:pPr algn="ctr">
              <a:lnSpc>
                <a:spcPct val="80000"/>
              </a:lnSpc>
            </a:pPr>
            <a:endParaRPr lang="ru-RU" sz="1400" b="1" dirty="0" smtClean="0"/>
          </a:p>
          <a:p>
            <a:pPr algn="ctr">
              <a:lnSpc>
                <a:spcPct val="80000"/>
              </a:lnSpc>
            </a:pPr>
            <a:r>
              <a:rPr lang="ru-RU" sz="1200" b="1" dirty="0" smtClean="0"/>
              <a:t>Приоритеты реализации государственной программы в части исполнения функций Комитета государственного и финансового контроля Мурманской области: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предупреждение и пресечение нарушений законодательства в финансово-бюджетной сфере и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совершенствование организации внутреннего государственного финансового контроля и контроля за соблюдением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 обеспечение непрерывного процесса систематизации анализа, обработки и мониторинга результатов проводимых контрольных мероприятий, а также мониторинга своевременного устранения нарушений , выявленных в ходе проведенных контрольных мероприятий, и принятия объектами контроля мер, направленных на их недопущение впредь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18475" y="1465595"/>
            <a:ext cx="55995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 - обеспечение долгосрочной сбалансированности и устойчивости бюджетной системы региона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0" y="1213338"/>
            <a:ext cx="12239625" cy="53593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/>
          <p:nvPr/>
        </p:nvSpPr>
        <p:spPr>
          <a:xfrm>
            <a:off x="1204332" y="127926"/>
            <a:ext cx="10828782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="" xmlns:a16="http://schemas.microsoft.com/office/drawing/2014/main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546410" y="1848332"/>
            <a:ext cx="5832088" cy="2826366"/>
            <a:chOff x="219678" y="1853402"/>
            <a:chExt cx="4128031" cy="3039525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219678" y="1853402"/>
              <a:ext cx="4128031" cy="3039525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5" y="1966020"/>
              <a:ext cx="4001584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942B46BA-D3EF-4B00-9093-D64A7338C370}"/>
              </a:ext>
            </a:extLst>
          </p:cNvPr>
          <p:cNvGrpSpPr/>
          <p:nvPr/>
        </p:nvGrpSpPr>
        <p:grpSpPr>
          <a:xfrm>
            <a:off x="589157" y="4922772"/>
            <a:ext cx="7763105" cy="1331761"/>
            <a:chOff x="6891240" y="2714617"/>
            <a:chExt cx="5054384" cy="1480095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="" xmlns:a16="http://schemas.microsoft.com/office/drawing/2014/main" id="{EAFED42E-41A8-4890-A443-C1D1B770D5B2}"/>
                </a:ext>
              </a:extLst>
            </p:cNvPr>
            <p:cNvSpPr/>
            <p:nvPr/>
          </p:nvSpPr>
          <p:spPr>
            <a:xfrm>
              <a:off x="6891240" y="2714617"/>
              <a:ext cx="5054384" cy="1480095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="" xmlns:a16="http://schemas.microsoft.com/office/drawing/2014/main" id="{FB7AB016-1614-4069-BF51-239423C21F8B}"/>
                </a:ext>
              </a:extLst>
            </p:cNvPr>
            <p:cNvSpPr/>
            <p:nvPr/>
          </p:nvSpPr>
          <p:spPr>
            <a:xfrm>
              <a:off x="6940074" y="2755008"/>
              <a:ext cx="4956714" cy="101566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0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КОНТРОЛЬНЫХ МЕРОПРИЯТИЙ: ПЛАНОВЫХ, ВНЕПЛАНОВЫХ, ВСТРЕЧНЫХ ПРОВЕРОК, РЕВИЗИЙ, ОБСЛЕДОВАНИЙ</a:t>
              </a:r>
              <a:endParaRPr lang="ru-RU" sz="20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2708539" y="1708545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6425477" y="3180093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  <a:scene3d>
            <a:camera prst="orthographicFront">
              <a:rot lat="0" lon="21599956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6618723" y="1860858"/>
            <a:ext cx="5188169" cy="2813840"/>
            <a:chOff x="162444" y="2070529"/>
            <a:chExt cx="4304186" cy="2722561"/>
          </a:xfrm>
        </p:grpSpPr>
        <p:sp>
          <p:nvSpPr>
            <p:cNvPr id="23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162444" y="2070529"/>
              <a:ext cx="4304186" cy="2722561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ПОКАЗАТЕЛИ: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3.1.</a:t>
              </a:r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Эффективность</a:t>
              </a:r>
              <a:r>
                <a:rPr lang="ru-RU" sz="14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осуществления контрольных мероприятий  в финансово-бюджетной сфере.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3.2. Эффективность контроля за соблюдением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</a:t>
              </a:r>
            </a:p>
            <a:p>
              <a:pPr algn="ctr" defTabSz="458983">
                <a:defRPr/>
              </a:pPr>
              <a:r>
                <a:rPr lang="ru-RU" sz="1807" dirty="0" smtClean="0">
                  <a:solidFill>
                    <a:prstClr val="white"/>
                  </a:solidFill>
                  <a:latin typeface="Calibri"/>
                </a:rPr>
                <a:t>Показатели</a:t>
              </a: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6" y="2493144"/>
              <a:ext cx="3737786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25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4468480" y="475396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030" y="4783872"/>
            <a:ext cx="780586" cy="75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0" y="1119076"/>
            <a:ext cx="12239625" cy="5685486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="" xmlns:a16="http://schemas.microsoft.com/office/drawing/2014/main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3986987" cy="35010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260088" y="1562100"/>
            <a:ext cx="3534935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0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60087" y="5165767"/>
            <a:ext cx="3534935" cy="14134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5881</TotalTime>
  <Words>717</Words>
  <Application>Microsoft Office PowerPoint</Application>
  <PresentationFormat>Произвольный</PresentationFormat>
  <Paragraphs>119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Трекина А.В.</cp:lastModifiedBy>
  <cp:revision>582</cp:revision>
  <cp:lastPrinted>2023-07-14T13:30:49Z</cp:lastPrinted>
  <dcterms:created xsi:type="dcterms:W3CDTF">2019-09-18T12:34:40Z</dcterms:created>
  <dcterms:modified xsi:type="dcterms:W3CDTF">2023-07-17T07:21:51Z</dcterms:modified>
</cp:coreProperties>
</file>