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>
        <p:scale>
          <a:sx n="115" d="100"/>
          <a:sy n="115" d="100"/>
        </p:scale>
        <p:origin x="-546" y="19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5.0925925925925923E-2"/>
          <c:w val="0.80167366579177612"/>
          <c:h val="0.804690871974336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  <a:ln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795.3</c:v>
                </c:pt>
                <c:pt idx="1">
                  <c:v>690</c:v>
                </c:pt>
              </c:numCache>
            </c:numRef>
          </c:val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E4480A"/>
            </a:solidFill>
          </c:spPr>
          <c:invertIfNegative val="0"/>
          <c:dLbls>
            <c:dLbl>
              <c:idx val="1"/>
              <c:layout>
                <c:manualLayout>
                  <c:x val="-2.5737386248859042E-3"/>
                  <c:y val="-1.0557546525943717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353</a:t>
                    </a:r>
                    <a:r>
                      <a:rPr lang="en-US" smtClean="0"/>
                      <a:t>,7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(Лист1!$A$2;Лист1!$A$3)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698.27</c:v>
                </c:pt>
                <c:pt idx="1">
                  <c:v>353.7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47776"/>
        <c:axId val="155949312"/>
      </c:barChart>
      <c:catAx>
        <c:axId val="1559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5949312"/>
        <c:crosses val="autoZero"/>
        <c:auto val="1"/>
        <c:lblAlgn val="ctr"/>
        <c:lblOffset val="100"/>
        <c:noMultiLvlLbl val="0"/>
      </c:catAx>
      <c:valAx>
        <c:axId val="15594931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55947776"/>
        <c:crosses val="autoZero"/>
        <c:crossBetween val="between"/>
      </c:valAx>
      <c:spPr>
        <a:noFill/>
        <a:ln>
          <a:noFill/>
        </a:ln>
      </c:spPr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0863" y="1241425"/>
            <a:ext cx="56959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25.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факт  за   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9</a:t>
            </a:r>
            <a:r>
              <a:rPr lang="en-US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месяцев 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2022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1" y="974919"/>
            <a:ext cx="12239624" cy="5894512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960121" y="81224"/>
            <a:ext cx="1003559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695" y="1188749"/>
            <a:ext cx="1078114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="" xmlns:a16="http://schemas.microsoft.com/office/drawing/2014/main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:a16="http://schemas.microsoft.com/office/drawing/2014/main" xmlns="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1071412" y="6758131"/>
            <a:ext cx="994177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713232" y="3808378"/>
            <a:ext cx="587076" cy="613433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lc="http://schemas.openxmlformats.org/drawingml/2006/lockedCanvas" xmlns=""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975521"/>
            <a:ext cx="12222756" cy="593299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576190" y="33773"/>
            <a:ext cx="1026472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400" dirty="0">
                <a:latin typeface="Muller Narrow Light" pitchFamily="2" charset="0"/>
              </a:rPr>
              <a:t>ПЛАН </a:t>
            </a:r>
            <a:r>
              <a:rPr lang="ru-RU" sz="2400" dirty="0" smtClean="0">
                <a:latin typeface="Muller Narrow Light" pitchFamily="2" charset="0"/>
              </a:rPr>
              <a:t>НА ГОД И ИСПОЛНЕНИЕ ЗА 9 месяцев</a:t>
            </a:r>
            <a:r>
              <a:rPr lang="ru-RU" sz="2600" dirty="0" smtClean="0">
                <a:latin typeface="Muller Narrow Light" pitchFamily="2" charset="0"/>
              </a:rPr>
              <a:t> 2022 ГОДА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:a16="http://schemas.microsoft.com/office/drawing/2014/main" xmlns="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6071" y="6908511"/>
            <a:ext cx="1152348" cy="383297"/>
          </a:xfrm>
        </p:spPr>
        <p:txBody>
          <a:bodyPr/>
          <a:lstStyle/>
          <a:p>
            <a:pPr algn="ctr"/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 algn="ctr"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22" y="4768409"/>
            <a:ext cx="86751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298020" y="1043492"/>
            <a:ext cx="11721064" cy="2526185"/>
            <a:chOff x="612175" y="2090060"/>
            <a:chExt cx="6712843" cy="281073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2175" y="2090060"/>
              <a:ext cx="6712843" cy="2810731"/>
              <a:chOff x="3267140" y="2327898"/>
              <a:chExt cx="6349981" cy="281073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267140" y="2327898"/>
                <a:ext cx="6349981" cy="281073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rgbClr val="0082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353,69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910311" y="4184799"/>
                <a:ext cx="973427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15750" y="3218226"/>
                <a:ext cx="980408" cy="433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32137" y="4026076"/>
                <a:ext cx="1319322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25 825,13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933237" y="2639666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b="1" dirty="0" smtClean="0">
                    <a:latin typeface="Muller Narrow ExtraBold" pitchFamily="50" charset="-52"/>
                  </a:rPr>
                  <a:t>690,0</a:t>
                </a:r>
                <a:endParaRPr lang="ru-RU" sz="2800" b="1" dirty="0">
                  <a:latin typeface="Muller Narrow ExtraBold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5"/>
                <a:ext cx="1428165" cy="58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36 903,49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336,31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95055" y="4059392"/>
                <a:ext cx="877716" cy="513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11 078,36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2022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2022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5291" y="2970611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653404" y="2756358"/>
              <a:ext cx="213645" cy="205690"/>
            </a:xfrm>
            <a:prstGeom prst="mathPlu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662397" y="3581365"/>
              <a:ext cx="170916" cy="218521"/>
            </a:xfrm>
            <a:prstGeom prst="mathMinus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9444" y="3909886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029095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48,7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898112" y="3871528"/>
              <a:ext cx="950665" cy="4109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30,0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="" xmlns:a16="http://schemas.microsoft.com/office/drawing/2014/main" id="{2FE6FD12-5204-F849-AE42-68998B3143B2}"/>
              </a:ext>
            </a:extLst>
          </p:cNvPr>
          <p:cNvSpPr/>
          <p:nvPr/>
        </p:nvSpPr>
        <p:spPr>
          <a:xfrm>
            <a:off x="300039" y="378938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301814" y="4400919"/>
            <a:ext cx="4469124" cy="61948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821166" y="4400919"/>
            <a:ext cx="773065" cy="61948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0,0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301814" y="5174936"/>
            <a:ext cx="4469124" cy="6455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821166" y="5174935"/>
            <a:ext cx="773065" cy="58402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350,0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:a16="http://schemas.microsoft.com/office/drawing/2014/main" xmlns="" id="{ABA5FC19-1445-A840-9988-AF4773354E5C}"/>
              </a:ext>
            </a:extLst>
          </p:cNvPr>
          <p:cNvSpPr/>
          <p:nvPr/>
        </p:nvSpPr>
        <p:spPr>
          <a:xfrm>
            <a:off x="6851818" y="3398442"/>
            <a:ext cx="5152292" cy="3380427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:a16="http://schemas.microsoft.com/office/drawing/2014/main" xmlns="" id="{E9BC49B5-ADB9-4CE9-8106-312871E8B372}"/>
              </a:ext>
            </a:extLst>
          </p:cNvPr>
          <p:cNvSpPr/>
          <p:nvPr/>
        </p:nvSpPr>
        <p:spPr>
          <a:xfrm>
            <a:off x="6866793" y="3416034"/>
            <a:ext cx="5152292" cy="984885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xmlns="" id="{22404B1A-AD13-4D81-A501-FD0FD9074221}"/>
              </a:ext>
            </a:extLst>
          </p:cNvPr>
          <p:cNvSpPr/>
          <p:nvPr/>
        </p:nvSpPr>
        <p:spPr>
          <a:xfrm>
            <a:off x="7373655" y="3398441"/>
            <a:ext cx="471857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16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301814" y="5926818"/>
            <a:ext cx="4484614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21166" y="5926818"/>
            <a:ext cx="773065" cy="43589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3,69</a:t>
            </a:r>
            <a:endParaRPr lang="ru-RU" dirty="0">
              <a:latin typeface="Muller Narrow Light"/>
            </a:endParaRPr>
          </a:p>
        </p:txBody>
      </p:sp>
      <p:graphicFrame>
        <p:nvGraphicFramePr>
          <p:cNvPr id="61" name="Диаграмма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6474701"/>
              </p:ext>
            </p:extLst>
          </p:nvPr>
        </p:nvGraphicFramePr>
        <p:xfrm>
          <a:off x="6988567" y="4327831"/>
          <a:ext cx="4934456" cy="240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0" y="949169"/>
            <a:ext cx="12239625" cy="574895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340842" y="0"/>
            <a:ext cx="84767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                                                                  </a:t>
            </a:r>
            <a:r>
              <a:rPr lang="ru-RU" sz="16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600" b="1" dirty="0">
                <a:latin typeface="Muller Narrow ExtraBold" pitchFamily="50" charset="-52"/>
                <a:cs typeface="Times New Roman" panose="02020603050405020304" pitchFamily="18" charset="0"/>
              </a:rPr>
              <a:t>от 11.11.2020 № 776-ПП</a:t>
            </a:r>
          </a:p>
          <a:p>
            <a:r>
              <a:rPr lang="ru-RU" sz="2600" dirty="0" smtClean="0">
                <a:latin typeface="Muller Narrow Light" pitchFamily="2" charset="0"/>
              </a:rPr>
              <a:t>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5675644"/>
            <a:ext cx="3803490" cy="954107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955215" y="6816725"/>
            <a:ext cx="1284410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191" y="1318835"/>
            <a:ext cx="5065240" cy="408719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60613" y="3037106"/>
            <a:ext cx="45021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pPr marL="342900" indent="-342900">
              <a:buAutoNum type="arabicPeriod"/>
            </a:pPr>
            <a:r>
              <a:rPr lang="ru-RU" sz="1400" dirty="0" smtClean="0"/>
              <a:t>Обеспечение </a:t>
            </a:r>
            <a:r>
              <a:rPr lang="ru-RU" sz="1400" dirty="0"/>
              <a:t>соблюдения </a:t>
            </a:r>
            <a:r>
              <a:rPr lang="ru-RU" sz="1400" dirty="0" smtClean="0"/>
              <a:t>бюджетного</a:t>
            </a:r>
          </a:p>
          <a:p>
            <a:r>
              <a:rPr lang="ru-RU" sz="1400" dirty="0" smtClean="0"/>
              <a:t>законодательства </a:t>
            </a:r>
            <a:r>
              <a:rPr lang="ru-RU" sz="1400" dirty="0"/>
              <a:t>и законодательства в сфере закупок товаров, работ, услуг для обеспечения государственных и муниципальных нужд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2995943" y="3067502"/>
            <a:ext cx="121911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650740" y="5675644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</a:t>
            </a:r>
            <a:r>
              <a:rPr lang="en-US" sz="1400" dirty="0" smtClean="0">
                <a:latin typeface="Muller Narrow ExtraBold" pitchFamily="50" charset="-52"/>
                <a:cs typeface="Arial" pitchFamily="34" charset="0"/>
              </a:rPr>
              <a:t>https</a:t>
            </a:r>
            <a:r>
              <a:rPr lang="en-US" sz="1400" dirty="0">
                <a:latin typeface="Muller Narrow ExtraBold" pitchFamily="50" charset="-52"/>
                <a:cs typeface="Arial" pitchFamily="34" charset="0"/>
              </a:rPr>
              <a:t>://gosfincontrol.gov-murman.ru/activities/gos_prog/</a:t>
            </a:r>
            <a:endParaRPr lang="ru-RU" sz="1400" dirty="0">
              <a:latin typeface="Muller Narrow ExtraBold" pitchFamily="50" charset="-52"/>
              <a:cs typeface="Arial" pitchFamily="34" charset="0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348933" y="1318835"/>
            <a:ext cx="5907107" cy="4091803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endParaRPr lang="ru-RU" sz="1400" b="1" dirty="0"/>
          </a:p>
          <a:p>
            <a:pPr algn="ctr"/>
            <a:endParaRPr lang="ru-RU" sz="1400" b="1" dirty="0" smtClean="0"/>
          </a:p>
          <a:p>
            <a:pPr algn="ctr">
              <a:lnSpc>
                <a:spcPct val="80000"/>
              </a:lnSpc>
            </a:pP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200" b="1" dirty="0" smtClean="0"/>
              <a:t>Приоритеты реализации государственной программы в части исполнения функций Комитета государственного и финансового контроля Мурманской области: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предупреждение и пресечение нарушений законодательства в финансово-бюджетной сфере и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совершенствование организации внутреннего государственного финансового контроля и контроля за соблюдением законодательства о контрактной системе в сфере закупок товаров, работ и услуг для обеспечения государственных и муниципальных нужд;</a:t>
            </a:r>
          </a:p>
          <a:p>
            <a:pPr marL="285750" indent="-285750" algn="ctr">
              <a:buFontTx/>
              <a:buChar char="-"/>
            </a:pPr>
            <a:r>
              <a:rPr lang="ru-RU" sz="1200" dirty="0" smtClean="0"/>
              <a:t> обеспечение непрерывного процесса систематизации анализа, обработки и мониторинга результатов проводимых контрольных мероприятий, а также мониторинга своевременного устранения нарушений , выявленных в ходе проведенных контрольных мероприятий, и принятия объектами контроля мер, направленных на их недопущение впредь</a:t>
            </a:r>
            <a:endParaRPr lang="ru-RU" sz="12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18475" y="1465595"/>
            <a:ext cx="559952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213338"/>
            <a:ext cx="12239625" cy="53593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/>
          <p:nvPr/>
        </p:nvSpPr>
        <p:spPr>
          <a:xfrm>
            <a:off x="1204332" y="127926"/>
            <a:ext cx="10828782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:a16="http://schemas.microsoft.com/office/drawing/2014/main" xmlns="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546410" y="1848332"/>
            <a:ext cx="5832088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942B46BA-D3EF-4B00-9093-D64A7338C370}"/>
              </a:ext>
            </a:extLst>
          </p:cNvPr>
          <p:cNvGrpSpPr/>
          <p:nvPr/>
        </p:nvGrpSpPr>
        <p:grpSpPr>
          <a:xfrm>
            <a:off x="589157" y="4922772"/>
            <a:ext cx="7763105" cy="1331761"/>
            <a:chOff x="6891240" y="2714617"/>
            <a:chExt cx="5054384" cy="1480095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:a16="http://schemas.microsoft.com/office/drawing/2014/main" xmlns="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:a16="http://schemas.microsoft.com/office/drawing/2014/main" xmlns="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01566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КОНТРОЛЬНЫХ МЕРОПРИЯТИЙ: ПЛАНОВЫХ, ВНЕПЛАНОВЫХ, ВСТРЕЧНЫХ ПРОВЕРОК, РЕВИЗИЙ, ОБСЛЕДОВАНИЙ</a:t>
              </a:r>
              <a:endParaRPr lang="ru-RU" sz="20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6425477" y="3180093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  <a:scene3d>
            <a:camera prst="orthographicFront">
              <a:rot lat="0" lon="21599956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xmlns="" id="{C366B50E-A1CB-454C-A313-D4630C3E063B}"/>
              </a:ext>
            </a:extLst>
          </p:cNvPr>
          <p:cNvGrpSpPr/>
          <p:nvPr/>
        </p:nvGrpSpPr>
        <p:grpSpPr>
          <a:xfrm>
            <a:off x="6618723" y="1860858"/>
            <a:ext cx="5188169" cy="2813840"/>
            <a:chOff x="162444" y="2070529"/>
            <a:chExt cx="4304186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:a16="http://schemas.microsoft.com/office/drawing/2014/main" xmlns="" id="{582108B0-5D67-4034-8D1F-F126063E34E3}"/>
                </a:ext>
              </a:extLst>
            </p:cNvPr>
            <p:cNvSpPr/>
            <p:nvPr/>
          </p:nvSpPr>
          <p:spPr>
            <a:xfrm>
              <a:off x="162444" y="2070529"/>
              <a:ext cx="4304186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ПОКАЗАТЕЛИ: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3.1.</a:t>
              </a:r>
              <a:r>
                <a:rPr lang="ru-RU" sz="20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Эффективность</a:t>
              </a:r>
              <a:r>
                <a:rPr lang="ru-RU" sz="1400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 </a:t>
              </a:r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осуществления контрольных мероприятий  в финансово-бюджетной сфере.</a:t>
              </a:r>
            </a:p>
            <a:p>
              <a:r>
                <a:rPr lang="ru-RU" b="1" dirty="0" smtClean="0">
                  <a:solidFill>
                    <a:srgbClr val="F05A28"/>
                  </a:solidFill>
                  <a:latin typeface="Muller Narrow ExtraBold" pitchFamily="50" charset="-52"/>
                </a:rPr>
                <a:t>3.2. Эффективность контроля за соблюдением законодательства Российской Федерации и иных нормативных правовых актов о контрактной системе в сфере закупок товаров, работ, услуг для обеспечения государственных и муниципальных нужд</a:t>
              </a:r>
            </a:p>
            <a:p>
              <a:pPr algn="ctr" defTabSz="458983">
                <a:defRPr/>
              </a:pPr>
              <a:r>
                <a:rPr lang="ru-RU" sz="1807" dirty="0" smtClean="0">
                  <a:solidFill>
                    <a:prstClr val="white"/>
                  </a:solidFill>
                  <a:latin typeface="Calibri"/>
                </a:rPr>
                <a:t>Показатели</a:t>
              </a: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:a16="http://schemas.microsoft.com/office/drawing/2014/main" xmlns="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:a16="http://schemas.microsoft.com/office/drawing/2014/main" xmlns="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0" y="4753962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="" xmlns:a16="http://schemas.microsoft.com/office/drawing/2014/main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30" y="4783872"/>
            <a:ext cx="780586" cy="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98919A14-1B18-47D0-8568-64D16D0DC020}"/>
              </a:ext>
            </a:extLst>
          </p:cNvPr>
          <p:cNvSpPr/>
          <p:nvPr/>
        </p:nvSpPr>
        <p:spPr>
          <a:xfrm>
            <a:off x="0" y="1119076"/>
            <a:ext cx="12239625" cy="568548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:a16="http://schemas.microsoft.com/office/drawing/2014/main" xmlns="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3986987" cy="35010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1260088" y="1562100"/>
            <a:ext cx="3534935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0087" y="5165767"/>
            <a:ext cx="3534935" cy="14134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5546</TotalTime>
  <Words>715</Words>
  <Application>Microsoft Office PowerPoint</Application>
  <PresentationFormat>Произвольный</PresentationFormat>
  <Paragraphs>119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Трекина А.В.</cp:lastModifiedBy>
  <cp:revision>566</cp:revision>
  <cp:lastPrinted>2022-12-13T13:56:16Z</cp:lastPrinted>
  <dcterms:created xsi:type="dcterms:W3CDTF">2019-09-18T12:34:40Z</dcterms:created>
  <dcterms:modified xsi:type="dcterms:W3CDTF">2022-12-15T06:22:05Z</dcterms:modified>
</cp:coreProperties>
</file>