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98" r:id="rId3"/>
    <p:sldId id="265" r:id="rId4"/>
    <p:sldId id="299" r:id="rId5"/>
    <p:sldId id="300" r:id="rId6"/>
    <p:sldId id="301" r:id="rId7"/>
    <p:sldId id="258" r:id="rId8"/>
  </p:sldIdLst>
  <p:sldSz cx="12239625" cy="719931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A28"/>
    <a:srgbClr val="0082C8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35" autoAdjust="0"/>
    <p:restoredTop sz="96797" autoAdjust="0"/>
  </p:normalViewPr>
  <p:slideViewPr>
    <p:cSldViewPr snapToGrid="0" snapToObjects="1">
      <p:cViewPr>
        <p:scale>
          <a:sx n="115" d="100"/>
          <a:sy n="115" d="100"/>
        </p:scale>
        <p:origin x="-546" y="192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0555555555555555E-2"/>
          <c:y val="5.0925925925925923E-2"/>
          <c:w val="0.80167366579177612"/>
          <c:h val="0.8046908719743365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82C8"/>
            </a:solidFill>
            <a:ln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(Лист1!$A$2;Лист1!$A$3)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795.3</c:v>
                </c:pt>
                <c:pt idx="1">
                  <c:v>690</c:v>
                </c:pt>
              </c:numCache>
            </c:numRef>
          </c:val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E4480A"/>
            </a:solidFill>
          </c:spPr>
          <c:invertIfNegative val="0"/>
          <c:dLbls>
            <c:dLbl>
              <c:idx val="1"/>
              <c:layout>
                <c:manualLayout>
                  <c:x val="-2.5737386248859042E-3"/>
                  <c:y val="-1.0557546525943717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353</a:t>
                    </a:r>
                    <a:r>
                      <a:rPr lang="en-US" smtClean="0"/>
                      <a:t>,7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(Лист1!$A$2;Лист1!$A$3)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698.27</c:v>
                </c:pt>
                <c:pt idx="1">
                  <c:v>353.7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947776"/>
        <c:axId val="155949312"/>
      </c:barChart>
      <c:catAx>
        <c:axId val="155947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55949312"/>
        <c:crosses val="autoZero"/>
        <c:auto val="1"/>
        <c:lblAlgn val="ctr"/>
        <c:lblOffset val="100"/>
        <c:noMultiLvlLbl val="0"/>
      </c:catAx>
      <c:valAx>
        <c:axId val="155949312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155947776"/>
        <c:crosses val="autoZero"/>
        <c:crossBetween val="between"/>
      </c:valAx>
      <c:spPr>
        <a:noFill/>
        <a:ln>
          <a:noFill/>
        </a:ln>
      </c:spPr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pPr/>
              <a:t>15.12.2022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50863" y="1241425"/>
            <a:ext cx="569595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60"/>
            <a:ext cx="5438140" cy="3909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0ED6BC-394E-4F60-B45D-34E65CAB5EE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94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174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30E28-64DD-4339-AC4D-539BB599FF88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32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pPr/>
              <a:t>15.12.2022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pPr/>
              <a:t>15.12.2022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pPr/>
              <a:t>15.12.2022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pPr/>
              <a:t>15.12.2022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pPr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2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3E5FE43-CD68-C342-9095-2FE190F9DEAB}"/>
              </a:ext>
            </a:extLst>
          </p:cNvPr>
          <p:cNvSpPr/>
          <p:nvPr/>
        </p:nvSpPr>
        <p:spPr>
          <a:xfrm>
            <a:off x="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1481033" y="3394267"/>
            <a:ext cx="1059277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Muller Narrow ExtraBold" pitchFamily="2" charset="0"/>
              </a:rPr>
              <a:t>БЮДЖЕТ </a:t>
            </a:r>
          </a:p>
          <a:p>
            <a:r>
              <a:rPr lang="ru-RU" sz="4000" b="1" dirty="0" smtClean="0">
                <a:solidFill>
                  <a:schemeClr val="bg1"/>
                </a:solidFill>
                <a:latin typeface="Muller Narrow ExtraBold" pitchFamily="2" charset="0"/>
              </a:rPr>
              <a:t>КОМИТЕТА ГОСУДАРСТВЕННОГО И ФИНАНСОВОГО КОНТРОЛЯ МУРМАНСКОЙ ОБЛАСТИ</a:t>
            </a:r>
            <a:endParaRPr lang="ru-RU" sz="4000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981C3AE-0D68-2849-9510-C16D4079645C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10421256" y="5329152"/>
            <a:ext cx="787537" cy="703158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2661314" y="6181646"/>
            <a:ext cx="79702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Выпуск  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25.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 факт  за   </a:t>
            </a:r>
            <a:r>
              <a:rPr lang="en-US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9</a:t>
            </a:r>
            <a:r>
              <a:rPr lang="en-US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месяцев  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2022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года</a:t>
            </a:r>
            <a:endParaRPr lang="ru-RU" sz="2000" b="1" cap="all" dirty="0">
              <a:solidFill>
                <a:schemeClr val="bg1"/>
              </a:solidFill>
              <a:latin typeface="Muller Narrow ExtraBold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/>
            </a:extLst>
          </p:cNvPr>
          <p:cNvSpPr/>
          <p:nvPr/>
        </p:nvSpPr>
        <p:spPr>
          <a:xfrm>
            <a:off x="1" y="974919"/>
            <a:ext cx="12239624" cy="5894512"/>
          </a:xfrm>
          <a:prstGeom prst="rect">
            <a:avLst/>
          </a:prstGeom>
          <a:solidFill>
            <a:srgbClr val="EBEBEB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199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592543" y="1114971"/>
            <a:ext cx="6137002" cy="84518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кругленный прямоугольник 47">
            <a:extLst>
              <a:ext uri="{FF2B5EF4-FFF2-40B4-BE49-F238E27FC236}"/>
            </a:extLst>
          </p:cNvPr>
          <p:cNvSpPr/>
          <p:nvPr/>
        </p:nvSpPr>
        <p:spPr>
          <a:xfrm>
            <a:off x="272265" y="1120936"/>
            <a:ext cx="11552972" cy="986123"/>
          </a:xfrm>
          <a:prstGeom prst="roundRect">
            <a:avLst/>
          </a:prstGeom>
          <a:solidFill>
            <a:srgbClr val="F05A28"/>
          </a:solidFill>
          <a:ln w="12700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35" name="Прямоугольник 36"/>
          <p:cNvSpPr>
            <a:spLocks noChangeArrowheads="1"/>
          </p:cNvSpPr>
          <p:nvPr/>
        </p:nvSpPr>
        <p:spPr bwMode="auto">
          <a:xfrm>
            <a:off x="960121" y="81224"/>
            <a:ext cx="1003559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600" dirty="0" smtClean="0">
                <a:solidFill>
                  <a:prstClr val="black"/>
                </a:solidFill>
                <a:latin typeface="Muller Narrow Light" pitchFamily="2" charset="0"/>
              </a:rPr>
              <a:t>СТРУКТУРА КОМИТЕТА </a:t>
            </a:r>
            <a:r>
              <a:rPr lang="ru-RU" sz="2600" dirty="0">
                <a:solidFill>
                  <a:prstClr val="black"/>
                </a:solidFill>
                <a:latin typeface="Muller Narrow Light" pitchFamily="2" charset="0"/>
              </a:rPr>
              <a:t>ГОСУДАРСТВЕННОГО И ФИНАНСОВОГО КОНТРОЛЯ </a:t>
            </a:r>
            <a:r>
              <a:rPr lang="ru-RU" sz="2600" dirty="0" smtClean="0">
                <a:solidFill>
                  <a:prstClr val="black"/>
                </a:solidFill>
                <a:latin typeface="Muller Narrow Light" pitchFamily="2" charset="0"/>
              </a:rPr>
              <a:t>МУРМАНСКОЙ ОБЛАСТИ</a:t>
            </a:r>
            <a:endParaRPr lang="ru-RU" sz="2600" dirty="0">
              <a:latin typeface="Muller Narrow Light" pitchFamily="2" charset="0"/>
            </a:endParaRPr>
          </a:p>
        </p:txBody>
      </p:sp>
      <p:pic>
        <p:nvPicPr>
          <p:cNvPr id="67" name="Рисунок 66">
            <a:extLst>
              <a:ext uri="{FF2B5EF4-FFF2-40B4-BE49-F238E27FC236}">
                <a16:creationId xmlns="" xmlns:a16="http://schemas.microsoft.com/office/drawing/2014/main" id="{F1DFB1CA-21A1-2245-B207-195CB8EF8CB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73538" y="1206495"/>
            <a:ext cx="815004" cy="815004"/>
          </a:xfrm>
          <a:prstGeom prst="rect">
            <a:avLst/>
          </a:prstGeom>
        </p:spPr>
      </p:pic>
      <p:sp>
        <p:nvSpPr>
          <p:cNvPr id="2051" name="Прямоугольник 7"/>
          <p:cNvSpPr>
            <a:spLocks noChangeArrowheads="1"/>
          </p:cNvSpPr>
          <p:nvPr/>
        </p:nvSpPr>
        <p:spPr bwMode="auto">
          <a:xfrm>
            <a:off x="1472540" y="1188749"/>
            <a:ext cx="43862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10.02.2011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НАЧАЛО ОСУЩЕСТВЛЕНИЯ ФУНКЦИЙ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 КОМИТЕТОМ</a:t>
            </a:r>
          </a:p>
        </p:txBody>
      </p:sp>
      <p:pic>
        <p:nvPicPr>
          <p:cNvPr id="63" name="Рисунок 62">
            <a:extLst>
              <a:ext uri="{FF2B5EF4-FFF2-40B4-BE49-F238E27FC236}">
                <a16:creationId xmlns="" xmlns:a16="http://schemas.microsoft.com/office/drawing/2014/main" id="{08845505-9574-AF4F-8A18-E9F8BF673C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695" y="1188749"/>
            <a:ext cx="1078114" cy="850493"/>
          </a:xfrm>
          <a:prstGeom prst="rect">
            <a:avLst/>
          </a:prstGeom>
        </p:spPr>
      </p:pic>
      <p:sp>
        <p:nvSpPr>
          <p:cNvPr id="78" name="Скругленный прямоугольник 77">
            <a:extLst>
              <a:ext uri="{FF2B5EF4-FFF2-40B4-BE49-F238E27FC236}"/>
            </a:extLst>
          </p:cNvPr>
          <p:cNvSpPr/>
          <p:nvPr/>
        </p:nvSpPr>
        <p:spPr>
          <a:xfrm>
            <a:off x="7323822" y="5226720"/>
            <a:ext cx="4334269" cy="579667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79" name="Содержимое 2"/>
          <p:cNvSpPr txBox="1">
            <a:spLocks/>
          </p:cNvSpPr>
          <p:nvPr/>
        </p:nvSpPr>
        <p:spPr bwMode="auto">
          <a:xfrm>
            <a:off x="7249898" y="5316228"/>
            <a:ext cx="4386414" cy="60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228600" algn="ctr">
              <a:defRPr/>
            </a:pPr>
            <a:r>
              <a:rPr lang="ru-RU" sz="1600" dirty="0">
                <a:latin typeface="Muller Narrow Light" pitchFamily="50" charset="-52"/>
              </a:rPr>
              <a:t>ОТДЕЛ </a:t>
            </a:r>
            <a:r>
              <a:rPr lang="ru-RU" sz="1600" dirty="0" smtClean="0">
                <a:latin typeface="Muller Narrow Light" pitchFamily="50" charset="-52"/>
              </a:rPr>
              <a:t>ГОСУДАРСТВЕННОГО </a:t>
            </a:r>
            <a:r>
              <a:rPr lang="ru-RU" sz="1600" dirty="0">
                <a:latin typeface="Muller Narrow Light" pitchFamily="50" charset="-52"/>
              </a:rPr>
              <a:t>КОНТРОЛЯ</a:t>
            </a:r>
          </a:p>
          <a:p>
            <a:pPr indent="-228600" algn="ctr">
              <a:buFont typeface="Arial" charset="0"/>
              <a:buNone/>
              <a:defRPr/>
            </a:pPr>
            <a:endParaRPr lang="ru-RU" sz="1600" dirty="0">
              <a:latin typeface="Muller Narrow Light" pitchFamily="50" charset="-52"/>
            </a:endParaRPr>
          </a:p>
        </p:txBody>
      </p:sp>
      <p:sp>
        <p:nvSpPr>
          <p:cNvPr id="84" name="Номер слайда 1"/>
          <p:cNvSpPr txBox="1">
            <a:spLocks/>
          </p:cNvSpPr>
          <p:nvPr/>
        </p:nvSpPr>
        <p:spPr bwMode="auto">
          <a:xfrm>
            <a:off x="15949076" y="13168664"/>
            <a:ext cx="2166633" cy="25530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457200" rtl="0" eaLnBrk="1" latinLnBrk="0" hangingPunct="1">
              <a:defRPr sz="120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sp>
        <p:nvSpPr>
          <p:cNvPr id="114" name="Скругленный прямоугольник 113"/>
          <p:cNvSpPr/>
          <p:nvPr/>
        </p:nvSpPr>
        <p:spPr>
          <a:xfrm>
            <a:off x="3158068" y="2368568"/>
            <a:ext cx="5781366" cy="711443"/>
          </a:xfrm>
          <a:prstGeom prst="roundRect">
            <a:avLst/>
          </a:prstGeom>
          <a:solidFill>
            <a:schemeClr val="bg1"/>
          </a:solidFill>
          <a:ln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rgbClr val="F05A28"/>
              </a:solidFill>
              <a:latin typeface="Muller Narrow ExtraBold" pitchFamily="50" charset="-52"/>
            </a:endParaRPr>
          </a:p>
          <a:p>
            <a:pPr algn="ctr"/>
            <a:r>
              <a:rPr lang="ru-RU" sz="1600" dirty="0" smtClean="0">
                <a:solidFill>
                  <a:srgbClr val="F05A28"/>
                </a:solidFill>
                <a:latin typeface="Muller Narrow ExtraBold" pitchFamily="50" charset="-52"/>
              </a:rPr>
              <a:t>ПРЕДСЕДАТЕЛЬ КОМИТЕТА </a:t>
            </a:r>
            <a:r>
              <a:rPr lang="ru-RU" sz="1600" dirty="0">
                <a:solidFill>
                  <a:srgbClr val="F05A28"/>
                </a:solidFill>
                <a:latin typeface="Muller Narrow ExtraBold" pitchFamily="50" charset="-52"/>
              </a:rPr>
              <a:t>ГОСУДАРСТВЕННОГО И ФИНАНСОВОГО КОНТРОЛЯ МУРМАНСКОЙ ОБЛАСТИ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Muller Narrow ExtraBold" pitchFamily="50" charset="-52"/>
              </a:rPr>
              <a:t> </a:t>
            </a:r>
            <a:endParaRPr lang="ru-RU" sz="1400" b="1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39" name="Содержимое 2"/>
          <p:cNvSpPr txBox="1">
            <a:spLocks/>
          </p:cNvSpPr>
          <p:nvPr/>
        </p:nvSpPr>
        <p:spPr bwMode="auto">
          <a:xfrm>
            <a:off x="6499594" y="1206495"/>
            <a:ext cx="5136718" cy="815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28600" indent="-228600" algn="ctr" defTabSz="917575">
              <a:buFont typeface="Arial" charset="0"/>
              <a:buNone/>
            </a:pP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ПОЛОЖЕНИЕ О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КОМИТЕТЕ ГОСУДАРСТВЕННОГО И ФИНАНСОВОГО КОНТРОЛЯ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МУРМАНСКОЙ ОБЛАСТИ ОТ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29.03.2021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№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169-ПП</a:t>
            </a:r>
            <a:endParaRPr lang="ru-RU" sz="1600" dirty="0">
              <a:solidFill>
                <a:schemeClr val="bg1"/>
              </a:solidFill>
              <a:latin typeface="Muller Narrow ExtraBold" pitchFamily="50" charset="-52"/>
            </a:endParaRPr>
          </a:p>
        </p:txBody>
      </p:sp>
      <p:pic>
        <p:nvPicPr>
          <p:cNvPr id="42" name="Рисунок 41">
            <a:extLst>
              <a:ext uri="{FF2B5EF4-FFF2-40B4-BE49-F238E27FC236}">
                <a16:creationId xmlns="" xmlns:a16="http://schemas.microsoft.com/office/drawing/2014/main" id="{8DC5D961-2CD2-B24B-B7F3-332B1745AA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9355" y="2430816"/>
            <a:ext cx="586370" cy="649196"/>
          </a:xfrm>
          <a:prstGeom prst="rect">
            <a:avLst/>
          </a:prstGeom>
        </p:spPr>
      </p:pic>
      <p:pic>
        <p:nvPicPr>
          <p:cNvPr id="50" name="Рисунок 49">
            <a:extLst>
              <a:ext uri="{FF2B5EF4-FFF2-40B4-BE49-F238E27FC236}">
                <a16:creationId xmlns:lc="http://schemas.openxmlformats.org/drawingml/2006/lockedCanvas" xmlns="" xmlns:a16="http://schemas.microsoft.com/office/drawing/2014/main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00369" y="6088885"/>
            <a:ext cx="595345" cy="595345"/>
          </a:xfrm>
          <a:prstGeom prst="rect">
            <a:avLst/>
          </a:prstGeom>
        </p:spPr>
      </p:pic>
      <p:pic>
        <p:nvPicPr>
          <p:cNvPr id="51" name="Рисунок 50">
            <a:extLst>
              <a:ext uri="{FF2B5EF4-FFF2-40B4-BE49-F238E27FC236}">
                <a16:creationId xmlns:lc="http://schemas.openxmlformats.org/drawingml/2006/lockedCanvas" xmlns="" xmlns:a16="http://schemas.microsoft.com/office/drawing/2014/main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08676" y="6259263"/>
            <a:ext cx="498868" cy="498868"/>
          </a:xfrm>
          <a:prstGeom prst="rect">
            <a:avLst/>
          </a:prstGeom>
        </p:spPr>
      </p:pic>
      <p:sp>
        <p:nvSpPr>
          <p:cNvPr id="55" name="Скругленный прямоугольник 54">
            <a:extLst>
              <a:ext uri="{FF2B5EF4-FFF2-40B4-BE49-F238E27FC236}"/>
            </a:extLst>
          </p:cNvPr>
          <p:cNvSpPr/>
          <p:nvPr/>
        </p:nvSpPr>
        <p:spPr>
          <a:xfrm>
            <a:off x="1300309" y="5213800"/>
            <a:ext cx="4334270" cy="60550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Muller Narrow Light" pitchFamily="50" charset="-52"/>
              </a:rPr>
              <a:t>ОТДЕЛ ФИНАНСОВОГО КОНТРОЛЯ</a:t>
            </a:r>
            <a:endParaRPr lang="ru-RU" sz="16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492725" y="3714298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  <a:endParaRPr lang="ru-RU" sz="1600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7516239" y="3714298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  <a:endParaRPr lang="ru-RU" sz="1600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xmlns="" id="{4F6D33C6-542E-4E30-9CC8-429B9E1E0D19}"/>
              </a:ext>
            </a:extLst>
          </p:cNvPr>
          <p:cNvSpPr/>
          <p:nvPr/>
        </p:nvSpPr>
        <p:spPr>
          <a:xfrm>
            <a:off x="5442162" y="6441753"/>
            <a:ext cx="27341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kern="900" dirty="0" smtClean="0">
                <a:latin typeface="Muller Narrow Light" panose="000004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16 штатных единиц</a:t>
            </a:r>
            <a:endParaRPr lang="ru-RU" sz="1600" dirty="0"/>
          </a:p>
        </p:txBody>
      </p:sp>
      <p:sp>
        <p:nvSpPr>
          <p:cNvPr id="2055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1071412" y="6758131"/>
            <a:ext cx="994177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37" name="Group 4"/>
          <p:cNvGrpSpPr>
            <a:grpSpLocks noChangeAspect="1"/>
          </p:cNvGrpSpPr>
          <p:nvPr/>
        </p:nvGrpSpPr>
        <p:grpSpPr bwMode="auto">
          <a:xfrm>
            <a:off x="6476292" y="3812679"/>
            <a:ext cx="571867" cy="613432"/>
            <a:chOff x="4019" y="2538"/>
            <a:chExt cx="399" cy="428"/>
          </a:xfrm>
        </p:grpSpPr>
        <p:sp>
          <p:nvSpPr>
            <p:cNvPr id="38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3" name="Group 4"/>
          <p:cNvGrpSpPr>
            <a:grpSpLocks noChangeAspect="1"/>
          </p:cNvGrpSpPr>
          <p:nvPr/>
        </p:nvGrpSpPr>
        <p:grpSpPr bwMode="auto">
          <a:xfrm>
            <a:off x="713232" y="3808378"/>
            <a:ext cx="587076" cy="613433"/>
            <a:chOff x="4019" y="2538"/>
            <a:chExt cx="399" cy="428"/>
          </a:xfrm>
        </p:grpSpPr>
        <p:sp>
          <p:nvSpPr>
            <p:cNvPr id="44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47" name="Рисунок 46">
            <a:extLst>
              <a:ext uri="{FF2B5EF4-FFF2-40B4-BE49-F238E27FC236}">
                <a16:creationId xmlns:lc="http://schemas.openxmlformats.org/drawingml/2006/lockedCanvas" xmlns="" xmlns:a16="http://schemas.microsoft.com/office/drawing/2014/main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590" y="6088885"/>
            <a:ext cx="595345" cy="595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72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0" y="975521"/>
            <a:ext cx="12222756" cy="593299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576190" y="33773"/>
            <a:ext cx="1026472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Muller Narrow Light" pitchFamily="2" charset="0"/>
              </a:rPr>
              <a:t>СВЕДЕНИЯ О </a:t>
            </a:r>
            <a:r>
              <a:rPr lang="ru-RU" sz="2400" dirty="0" smtClean="0">
                <a:latin typeface="Muller Narrow Light" pitchFamily="2" charset="0"/>
              </a:rPr>
              <a:t>ДОХОДАХ И РАСХОДАХ КОМИТЕТА: </a:t>
            </a:r>
            <a:r>
              <a:rPr lang="ru-RU" sz="2400" dirty="0">
                <a:latin typeface="Muller Narrow Light" pitchFamily="2" charset="0"/>
              </a:rPr>
              <a:t>ПЛАН </a:t>
            </a:r>
            <a:r>
              <a:rPr lang="ru-RU" sz="2400" dirty="0" smtClean="0">
                <a:latin typeface="Muller Narrow Light" pitchFamily="2" charset="0"/>
              </a:rPr>
              <a:t>НА ГОД И ИСПОЛНЕНИЕ ЗА 9 месяцев</a:t>
            </a:r>
            <a:r>
              <a:rPr lang="ru-RU" sz="2600" dirty="0" smtClean="0">
                <a:latin typeface="Muller Narrow Light" pitchFamily="2" charset="0"/>
              </a:rPr>
              <a:t> 2022 ГОДА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6" name="Номер слайда 1">
            <a:extLst>
              <a:ext uri="{FF2B5EF4-FFF2-40B4-BE49-F238E27FC236}">
                <a16:creationId xmlns:a16="http://schemas.microsoft.com/office/drawing/2014/main" xmlns="" id="{954476E4-01E7-4C55-8AF1-2FA5625C1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76071" y="6908511"/>
            <a:ext cx="1152348" cy="383297"/>
          </a:xfrm>
        </p:spPr>
        <p:txBody>
          <a:bodyPr/>
          <a:lstStyle/>
          <a:p>
            <a:pPr algn="ctr"/>
            <a:fld id="{8AEA689C-0428-2041-A422-96CC7CA87939}" type="slidenum">
              <a:rPr lang="ru-RU" sz="1200" smtClean="0">
                <a:solidFill>
                  <a:schemeClr val="tx1"/>
                </a:solidFill>
                <a:latin typeface="Muller Narrow Light" panose="00000400000000000000" pitchFamily="50" charset="-52"/>
              </a:rPr>
              <a:pPr algn="ctr"/>
              <a:t>3</a:t>
            </a:fld>
            <a:endParaRPr lang="ru-RU" sz="12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22" y="4768409"/>
            <a:ext cx="86751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" name="Группа 29"/>
          <p:cNvGrpSpPr/>
          <p:nvPr/>
        </p:nvGrpSpPr>
        <p:grpSpPr>
          <a:xfrm>
            <a:off x="298020" y="1043492"/>
            <a:ext cx="11721064" cy="2526185"/>
            <a:chOff x="612175" y="2090060"/>
            <a:chExt cx="6712843" cy="2810731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612175" y="2090060"/>
              <a:ext cx="6712843" cy="2810731"/>
              <a:chOff x="3267140" y="2327898"/>
              <a:chExt cx="6349981" cy="2810731"/>
            </a:xfrm>
          </p:grpSpPr>
          <p:sp>
            <p:nvSpPr>
              <p:cNvPr id="42" name="Скругленный прямоугольник 41"/>
              <p:cNvSpPr/>
              <p:nvPr/>
            </p:nvSpPr>
            <p:spPr>
              <a:xfrm>
                <a:off x="3267140" y="2327898"/>
                <a:ext cx="6349981" cy="2810731"/>
              </a:xfrm>
              <a:prstGeom prst="roundRect">
                <a:avLst>
                  <a:gd name="adj" fmla="val 2528"/>
                </a:avLst>
              </a:prstGeom>
              <a:solidFill>
                <a:schemeClr val="bg1"/>
              </a:solidFill>
              <a:ln w="19050">
                <a:solidFill>
                  <a:srgbClr val="0082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395261" y="3164400"/>
                <a:ext cx="1172329" cy="582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353,69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3910311" y="4184799"/>
                <a:ext cx="973427" cy="433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Muller Narrow ExtraBold" pitchFamily="50" charset="-52"/>
                  </a:rPr>
                  <a:t>РАСХОДЫ</a:t>
                </a:r>
                <a:endParaRPr lang="ru-RU" sz="2000" dirty="0">
                  <a:latin typeface="Muller Narrow ExtraBold" pitchFamily="50" charset="-52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3915750" y="3218226"/>
                <a:ext cx="980408" cy="433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Muller Narrow ExtraBold" pitchFamily="50" charset="-52"/>
                  </a:rPr>
                  <a:t>ДОХОДЫ</a:t>
                </a:r>
                <a:endParaRPr lang="ru-RU" sz="2000" dirty="0">
                  <a:latin typeface="Muller Narrow ExtraBold" pitchFamily="50" charset="-52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6232137" y="4026076"/>
                <a:ext cx="1319322" cy="582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25 825,13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49" name="Прямоугольник 48"/>
              <p:cNvSpPr/>
              <p:nvPr/>
            </p:nvSpPr>
            <p:spPr>
              <a:xfrm>
                <a:off x="3933237" y="2639666"/>
                <a:ext cx="934044" cy="336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200" dirty="0" smtClean="0">
                    <a:latin typeface="Muller Narrow Light" pitchFamily="50" charset="-52"/>
                  </a:rPr>
                  <a:t>тыс.</a:t>
                </a:r>
                <a:r>
                  <a:rPr lang="ru-RU" sz="12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 </a:t>
                </a:r>
                <a:r>
                  <a:rPr lang="ru-RU" sz="1200" dirty="0" smtClean="0">
                    <a:latin typeface="Muller Narrow Light" pitchFamily="50" charset="-52"/>
                  </a:rPr>
                  <a:t>рублей</a:t>
                </a:r>
                <a:endParaRPr lang="ru-RU" sz="1200" dirty="0">
                  <a:latin typeface="Muller Narrow Light" pitchFamily="50" charset="-52"/>
                </a:endParaRPr>
              </a:p>
            </p:txBody>
          </p: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3504375" y="3794253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>
                <a:off x="3476324" y="4871265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4865541" y="3164400"/>
                <a:ext cx="1254469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b="1" dirty="0" smtClean="0">
                    <a:latin typeface="Muller Narrow ExtraBold" pitchFamily="50" charset="-52"/>
                  </a:rPr>
                  <a:t>690,0</a:t>
                </a:r>
                <a:endParaRPr lang="ru-RU" sz="2800" b="1" dirty="0">
                  <a:latin typeface="Muller Narrow ExtraBold" pitchFamily="50" charset="-52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4691845" y="4030645"/>
                <a:ext cx="1428165" cy="582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36 903,49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7637947" y="3199886"/>
                <a:ext cx="991933" cy="513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336,31</a:t>
                </a:r>
                <a:endParaRPr lang="ru-RU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695055" y="4059392"/>
                <a:ext cx="877716" cy="513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11 078,36</a:t>
                </a:r>
                <a:endParaRPr lang="ru-RU" sz="2400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4789254" y="2513227"/>
                <a:ext cx="1266627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2022</a:t>
                </a:r>
                <a:r>
                  <a:rPr lang="ru-RU" sz="2400" dirty="0" smtClean="0">
                    <a:solidFill>
                      <a:schemeClr val="accent6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24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план</a:t>
                </a:r>
                <a:endParaRPr lang="ru-RU" sz="2400" dirty="0">
                  <a:solidFill>
                    <a:srgbClr val="F05A28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6240529" y="2503385"/>
                <a:ext cx="1327061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2022 факт</a:t>
                </a:r>
                <a:endParaRPr lang="ru-RU" dirty="0">
                  <a:solidFill>
                    <a:schemeClr val="accent5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8" name="Прямоугольник 67"/>
              <p:cNvSpPr/>
              <p:nvPr/>
            </p:nvSpPr>
            <p:spPr>
              <a:xfrm>
                <a:off x="7810119" y="2602934"/>
                <a:ext cx="1072924" cy="563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1600" dirty="0" smtClean="0">
                    <a:latin typeface="Muller Narrow ExtraBold" pitchFamily="50" charset="-52"/>
                  </a:rPr>
                  <a:t>ОТКЛОНЕНИЕ</a:t>
                </a:r>
              </a:p>
              <a:p>
                <a:pPr algn="ctr"/>
                <a:r>
                  <a:rPr lang="ru-RU" sz="16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факта</a:t>
                </a:r>
                <a:r>
                  <a:rPr lang="ru-RU" sz="16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1600" dirty="0" smtClean="0">
                    <a:latin typeface="Muller Narrow Light" pitchFamily="2" charset="0"/>
                  </a:rPr>
                  <a:t>от</a:t>
                </a:r>
                <a:r>
                  <a:rPr lang="ru-RU" sz="16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16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плана</a:t>
                </a:r>
                <a:endParaRPr lang="ru-RU" sz="1600" dirty="0">
                  <a:solidFill>
                    <a:srgbClr val="F05A28"/>
                  </a:solidFill>
                  <a:latin typeface="Muller Narrow ExtraBold" pitchFamily="50" charset="-52"/>
                </a:endParaRPr>
              </a:p>
            </p:txBody>
          </p:sp>
        </p:grpSp>
        <p:pic>
          <p:nvPicPr>
            <p:cNvPr id="32" name="Рисунок 31">
              <a:extLst>
                <a:ext uri="{FF2B5EF4-FFF2-40B4-BE49-F238E27FC236}">
                  <a16:creationId xmlns="" xmlns:a16="http://schemas.microsoft.com/office/drawing/2014/main" id="{D7210061-F2C7-A740-8AB8-801686A2EA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5291" y="2970611"/>
              <a:ext cx="501772" cy="448011"/>
            </a:xfrm>
            <a:prstGeom prst="rect">
              <a:avLst/>
            </a:prstGeom>
          </p:spPr>
        </p:pic>
        <p:sp>
          <p:nvSpPr>
            <p:cNvPr id="36" name="Плюс 35"/>
            <p:cNvSpPr/>
            <p:nvPr/>
          </p:nvSpPr>
          <p:spPr>
            <a:xfrm>
              <a:off x="653404" y="2756358"/>
              <a:ext cx="213645" cy="205690"/>
            </a:xfrm>
            <a:prstGeom prst="mathPlus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37" name="Минус 36"/>
            <p:cNvSpPr/>
            <p:nvPr/>
          </p:nvSpPr>
          <p:spPr>
            <a:xfrm>
              <a:off x="662397" y="3581365"/>
              <a:ext cx="170916" cy="218521"/>
            </a:xfrm>
            <a:prstGeom prst="mathMinus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05A28"/>
                </a:solidFill>
              </a:endParaRPr>
            </a:p>
          </p:txBody>
        </p:sp>
        <p:pic>
          <p:nvPicPr>
            <p:cNvPr id="38" name="Рисунок 37">
              <a:extLst>
                <a:ext uri="{FF2B5EF4-FFF2-40B4-BE49-F238E27FC236}">
                  <a16:creationId xmlns="" xmlns:a16="http://schemas.microsoft.com/office/drawing/2014/main" id="{B981C3AE-0D68-2849-9510-C16D407964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9444" y="3909886"/>
              <a:ext cx="566104" cy="505449"/>
            </a:xfrm>
            <a:prstGeom prst="rect">
              <a:avLst/>
            </a:prstGeom>
          </p:spPr>
        </p:pic>
        <p:sp>
          <p:nvSpPr>
            <p:cNvPr id="39" name="Скругленный прямоугольник 38"/>
            <p:cNvSpPr/>
            <p:nvPr/>
          </p:nvSpPr>
          <p:spPr>
            <a:xfrm>
              <a:off x="5288207" y="2238959"/>
              <a:ext cx="1418602" cy="2518154"/>
            </a:xfrm>
            <a:prstGeom prst="roundRect">
              <a:avLst>
                <a:gd name="adj" fmla="val 8836"/>
              </a:avLst>
            </a:prstGeom>
            <a:noFill/>
            <a:ln w="19050">
              <a:solidFill>
                <a:schemeClr val="accent3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898112" y="3029095"/>
              <a:ext cx="950665" cy="4109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48,7</a:t>
              </a:r>
              <a:r>
                <a:rPr lang="ru-RU" sz="16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 </a:t>
              </a:r>
              <a:r>
                <a:rPr lang="ru-RU" sz="1600" baseline="300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%</a:t>
              </a:r>
              <a:endParaRPr lang="ru-RU" sz="1600" baseline="30000" dirty="0">
                <a:solidFill>
                  <a:schemeClr val="accent5"/>
                </a:solidFill>
                <a:latin typeface="Muller Narrow Light" panose="00000400000000000000" pitchFamily="50" charset="-52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898112" y="3871528"/>
              <a:ext cx="950665" cy="4109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30,0</a:t>
              </a:r>
              <a:r>
                <a:rPr lang="ru-RU" sz="16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 </a:t>
              </a:r>
              <a:r>
                <a:rPr lang="ru-RU" sz="1600" baseline="300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%</a:t>
              </a:r>
              <a:endParaRPr lang="ru-RU" sz="1600" baseline="30000" dirty="0">
                <a:solidFill>
                  <a:schemeClr val="accent5"/>
                </a:solidFill>
                <a:latin typeface="Muller Narrow Light" panose="00000400000000000000" pitchFamily="50" charset="-52"/>
              </a:endParaRPr>
            </a:p>
          </p:txBody>
        </p:sp>
      </p:grpSp>
      <p:sp>
        <p:nvSpPr>
          <p:cNvPr id="69" name="Прямоугольник 68">
            <a:extLst>
              <a:ext uri="{FF2B5EF4-FFF2-40B4-BE49-F238E27FC236}">
                <a16:creationId xmlns="" xmlns:a16="http://schemas.microsoft.com/office/drawing/2014/main" id="{2FE6FD12-5204-F849-AE42-68998B3143B2}"/>
              </a:ext>
            </a:extLst>
          </p:cNvPr>
          <p:cNvSpPr/>
          <p:nvPr/>
        </p:nvSpPr>
        <p:spPr>
          <a:xfrm>
            <a:off x="300039" y="3789380"/>
            <a:ext cx="36710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05A28"/>
                </a:solidFill>
                <a:latin typeface="Muller Narrow ExtraBold" pitchFamily="2" charset="0"/>
              </a:rPr>
              <a:t>ПОСТУПИЛО:</a:t>
            </a:r>
          </a:p>
        </p:txBody>
      </p:sp>
      <p:sp>
        <p:nvSpPr>
          <p:cNvPr id="70" name="Скругленный прямоугольник 69">
            <a:extLst>
              <a:ext uri="{FF2B5EF4-FFF2-40B4-BE49-F238E27FC236}"/>
            </a:extLst>
          </p:cNvPr>
          <p:cNvSpPr/>
          <p:nvPr/>
        </p:nvSpPr>
        <p:spPr>
          <a:xfrm>
            <a:off x="1301814" y="4400919"/>
            <a:ext cx="4469124" cy="619489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АДМИНИСТРАТИВНЫЕ ШТРАФЫ ЗА НАРУШЕНИЕ ЗАКОНОДАТЕЛЬСТВА В БЮДЖЕТНОЙ СФЕРЕ, ТЫС. РУБ.</a:t>
            </a:r>
          </a:p>
        </p:txBody>
      </p:sp>
      <p:sp>
        <p:nvSpPr>
          <p:cNvPr id="71" name="Скругленный прямоугольник 70">
            <a:extLst>
              <a:ext uri="{FF2B5EF4-FFF2-40B4-BE49-F238E27FC236}"/>
            </a:extLst>
          </p:cNvPr>
          <p:cNvSpPr/>
          <p:nvPr/>
        </p:nvSpPr>
        <p:spPr>
          <a:xfrm>
            <a:off x="5821166" y="4400919"/>
            <a:ext cx="773065" cy="61948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0,0</a:t>
            </a:r>
            <a:endParaRPr lang="ru-RU" dirty="0">
              <a:latin typeface="Muller Narrow Light"/>
            </a:endParaRPr>
          </a:p>
        </p:txBody>
      </p:sp>
      <p:sp>
        <p:nvSpPr>
          <p:cNvPr id="72" name="Скругленный прямоугольник 71">
            <a:extLst>
              <a:ext uri="{FF2B5EF4-FFF2-40B4-BE49-F238E27FC236}"/>
            </a:extLst>
          </p:cNvPr>
          <p:cNvSpPr/>
          <p:nvPr/>
        </p:nvSpPr>
        <p:spPr>
          <a:xfrm>
            <a:off x="1301814" y="5174936"/>
            <a:ext cx="4469124" cy="645572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АДМИНИСТРАТИВНЫЕ ШТРАФЫ ЗА НАРУШЕНИЕ ЗАКОНОДАТЕЛЬСТВА В СФЕРЕ ЗАКУПОК, ТЫС. РУБ.</a:t>
            </a:r>
          </a:p>
        </p:txBody>
      </p:sp>
      <p:sp>
        <p:nvSpPr>
          <p:cNvPr id="73" name="Скругленный прямоугольник 72">
            <a:extLst>
              <a:ext uri="{FF2B5EF4-FFF2-40B4-BE49-F238E27FC236}"/>
            </a:extLst>
          </p:cNvPr>
          <p:cNvSpPr/>
          <p:nvPr/>
        </p:nvSpPr>
        <p:spPr>
          <a:xfrm>
            <a:off x="5821166" y="5174935"/>
            <a:ext cx="773065" cy="584027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350,0</a:t>
            </a:r>
            <a:endParaRPr lang="ru-RU" dirty="0">
              <a:latin typeface="Muller Narrow Light"/>
            </a:endParaRPr>
          </a:p>
        </p:txBody>
      </p:sp>
      <p:sp>
        <p:nvSpPr>
          <p:cNvPr id="35" name="Скругленный прямоугольник 34">
            <a:extLst>
              <a:ext uri="{FF2B5EF4-FFF2-40B4-BE49-F238E27FC236}">
                <a16:creationId xmlns:a16="http://schemas.microsoft.com/office/drawing/2014/main" xmlns="" id="{ABA5FC19-1445-A840-9988-AF4773354E5C}"/>
              </a:ext>
            </a:extLst>
          </p:cNvPr>
          <p:cNvSpPr/>
          <p:nvPr/>
        </p:nvSpPr>
        <p:spPr>
          <a:xfrm>
            <a:off x="6851818" y="3398442"/>
            <a:ext cx="5152292" cy="3380427"/>
          </a:xfrm>
          <a:prstGeom prst="roundRect">
            <a:avLst>
              <a:gd name="adj" fmla="val 42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44" name="Скругленный прямоугольник 14">
            <a:extLst>
              <a:ext uri="{FF2B5EF4-FFF2-40B4-BE49-F238E27FC236}">
                <a16:creationId xmlns:a16="http://schemas.microsoft.com/office/drawing/2014/main" xmlns="" id="{E9BC49B5-ADB9-4CE9-8106-312871E8B372}"/>
              </a:ext>
            </a:extLst>
          </p:cNvPr>
          <p:cNvSpPr/>
          <p:nvPr/>
        </p:nvSpPr>
        <p:spPr>
          <a:xfrm>
            <a:off x="6866793" y="3416034"/>
            <a:ext cx="5152292" cy="984885"/>
          </a:xfrm>
          <a:prstGeom prst="roundRect">
            <a:avLst>
              <a:gd name="adj" fmla="val 23107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xmlns="" id="{22404B1A-AD13-4D81-A501-FD0FD9074221}"/>
              </a:ext>
            </a:extLst>
          </p:cNvPr>
          <p:cNvSpPr/>
          <p:nvPr/>
        </p:nvSpPr>
        <p:spPr>
          <a:xfrm>
            <a:off x="7373655" y="3398441"/>
            <a:ext cx="4718572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АДМИНИСТРИРУЕМЫЕ </a:t>
            </a:r>
            <a:r>
              <a:rPr lang="ru-RU" sz="16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ДОХОДЫ </a:t>
            </a:r>
            <a:endParaRPr lang="ru-RU" sz="1600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(в соответствии с кассовым </a:t>
            </a: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планом </a:t>
            </a:r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по доходам, утвержденным </a:t>
            </a: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Министерством финансов Мурманской области</a:t>
            </a:r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)</a:t>
            </a:r>
          </a:p>
        </p:txBody>
      </p:sp>
      <p:sp>
        <p:nvSpPr>
          <p:cNvPr id="54" name="Скругленный прямоугольник 53">
            <a:extLst>
              <a:ext uri="{FF2B5EF4-FFF2-40B4-BE49-F238E27FC236}"/>
            </a:extLst>
          </p:cNvPr>
          <p:cNvSpPr/>
          <p:nvPr/>
        </p:nvSpPr>
        <p:spPr>
          <a:xfrm>
            <a:off x="1301814" y="5926818"/>
            <a:ext cx="4484614" cy="435899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ИНЫЕ ДОХОДЫ, ТЫС. РУБ.</a:t>
            </a:r>
          </a:p>
        </p:txBody>
      </p:sp>
      <p:sp>
        <p:nvSpPr>
          <p:cNvPr id="55" name="Скругленный прямоугольник 54">
            <a:extLst>
              <a:ext uri="{FF2B5EF4-FFF2-40B4-BE49-F238E27FC236}"/>
            </a:extLst>
          </p:cNvPr>
          <p:cNvSpPr/>
          <p:nvPr/>
        </p:nvSpPr>
        <p:spPr>
          <a:xfrm>
            <a:off x="5821166" y="5926818"/>
            <a:ext cx="773065" cy="43589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3,69</a:t>
            </a:r>
            <a:endParaRPr lang="ru-RU" dirty="0">
              <a:latin typeface="Muller Narrow Light"/>
            </a:endParaRPr>
          </a:p>
        </p:txBody>
      </p:sp>
      <p:graphicFrame>
        <p:nvGraphicFramePr>
          <p:cNvPr id="61" name="Диаграмма 6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6474701"/>
              </p:ext>
            </p:extLst>
          </p:nvPr>
        </p:nvGraphicFramePr>
        <p:xfrm>
          <a:off x="6988567" y="4327831"/>
          <a:ext cx="4934456" cy="2405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4034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0" y="949169"/>
            <a:ext cx="12239625" cy="574895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1340842" y="0"/>
            <a:ext cx="84767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>
                <a:latin typeface="Muller Narrow Light" pitchFamily="2" charset="0"/>
              </a:rPr>
              <a:t>ГОСУДАРСТВЕННАЯ ПРОГРАММА МУРМАНСКОЙ ОБЛАСТИ «ФИНАНСЫ»                                                                  </a:t>
            </a:r>
            <a:r>
              <a:rPr lang="ru-RU" sz="1600" b="1" dirty="0" smtClean="0">
                <a:latin typeface="Muller Narrow ExtraBold" pitchFamily="50" charset="-52"/>
                <a:cs typeface="Times New Roman" panose="02020603050405020304" pitchFamily="18" charset="0"/>
              </a:rPr>
              <a:t>ПМО </a:t>
            </a:r>
            <a:r>
              <a:rPr lang="ru-RU" sz="1600" b="1" dirty="0">
                <a:latin typeface="Muller Narrow ExtraBold" pitchFamily="50" charset="-52"/>
                <a:cs typeface="Times New Roman" panose="02020603050405020304" pitchFamily="18" charset="0"/>
              </a:rPr>
              <a:t>от 11.11.2020 № 776-ПП</a:t>
            </a:r>
          </a:p>
          <a:p>
            <a:r>
              <a:rPr lang="ru-RU" sz="2600" dirty="0" smtClean="0">
                <a:latin typeface="Muller Narrow Light" pitchFamily="2" charset="0"/>
              </a:rPr>
              <a:t> 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7559303" y="3258251"/>
            <a:ext cx="10906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8915510" y="1286459"/>
            <a:ext cx="3454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b="1" dirty="0">
              <a:latin typeface="Muller Narrow ExtraBold" pitchFamily="50" charset="-52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Muller Narrow ExtraBold" pitchFamily="50" charset="-52"/>
              <a:cs typeface="Times New Roman" panose="02020603050405020304" pitchFamily="18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7559303" y="5675644"/>
            <a:ext cx="3803490" cy="954107"/>
          </a:xfrm>
          <a:prstGeom prst="roundRect">
            <a:avLst>
              <a:gd name="adj" fmla="val 12173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latin typeface="Muller Narrow Light" pitchFamily="50" charset="-52"/>
              </a:rPr>
              <a:t>Ответственный исполнитель Подпрограммы 3 </a:t>
            </a:r>
            <a:r>
              <a:rPr lang="ru-RU" sz="1400" b="1" dirty="0">
                <a:latin typeface="Muller Narrow Light" pitchFamily="50" charset="-52"/>
              </a:rPr>
              <a:t>- Комитет государственного и финансового контроля Мурманской </a:t>
            </a:r>
            <a:r>
              <a:rPr lang="ru-RU" sz="1400" b="1" dirty="0" smtClean="0">
                <a:latin typeface="Muller Narrow Light" pitchFamily="50" charset="-52"/>
              </a:rPr>
              <a:t>области</a:t>
            </a:r>
            <a:endParaRPr lang="ru-RU" sz="1400" b="1" dirty="0">
              <a:latin typeface="Muller Narrow Light" pitchFamily="50" charset="-52"/>
            </a:endParaRPr>
          </a:p>
        </p:txBody>
      </p:sp>
      <p:sp>
        <p:nvSpPr>
          <p:cNvPr id="8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955215" y="6816725"/>
            <a:ext cx="1284410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75" name="Группа 74"/>
          <p:cNvGrpSpPr/>
          <p:nvPr/>
        </p:nvGrpSpPr>
        <p:grpSpPr>
          <a:xfrm>
            <a:off x="6558191" y="1318835"/>
            <a:ext cx="5065240" cy="4087199"/>
            <a:chOff x="420815" y="2907473"/>
            <a:chExt cx="3493745" cy="4838566"/>
          </a:xfrm>
        </p:grpSpPr>
        <p:sp>
          <p:nvSpPr>
            <p:cNvPr id="96" name="Скругленный прямоугольник 95"/>
            <p:cNvSpPr/>
            <p:nvPr/>
          </p:nvSpPr>
          <p:spPr>
            <a:xfrm>
              <a:off x="420816" y="2986890"/>
              <a:ext cx="3493263" cy="4759149"/>
            </a:xfrm>
            <a:prstGeom prst="roundRect">
              <a:avLst>
                <a:gd name="adj" fmla="val 4689"/>
              </a:avLst>
            </a:prstGeom>
            <a:ln w="6350">
              <a:solidFill>
                <a:srgbClr val="0082C8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420815" y="2907473"/>
              <a:ext cx="3493745" cy="1794230"/>
            </a:xfrm>
            <a:prstGeom prst="roundRect">
              <a:avLst>
                <a:gd name="adj" fmla="val 11961"/>
              </a:avLst>
            </a:prstGeom>
            <a:solidFill>
              <a:srgbClr val="0082C8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551768" y="3074856"/>
              <a:ext cx="3362311" cy="1178654"/>
            </a:xfrm>
            <a:prstGeom prst="rect">
              <a:avLst/>
            </a:prstGeom>
            <a:ln>
              <a:solidFill>
                <a:srgbClr val="0082C8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Подпрограмма 3 </a:t>
              </a:r>
              <a:r>
                <a:rPr lang="ru-RU" sz="1600" b="1" dirty="0">
                  <a:solidFill>
                    <a:schemeClr val="bg1"/>
                  </a:solidFill>
                  <a:latin typeface="Muller Narrow Light" pitchFamily="50" charset="-52"/>
                </a:rPr>
                <a:t>«</a:t>
              </a:r>
              <a:r>
                <a:rPr lang="ru-RU" sz="1400" b="1" dirty="0">
                  <a:solidFill>
                    <a:schemeClr val="bg1"/>
                  </a:solidFill>
                  <a:latin typeface="Muller Narrow Light" pitchFamily="50" charset="-52"/>
                </a:rPr>
                <a:t>Организация и осуществление контроля и надзора в бюджетно-финансовой сфере и в сфере закупок товаров, </a:t>
              </a:r>
              <a:r>
                <a:rPr lang="ru-RU" sz="1400" b="1" dirty="0" smtClean="0">
                  <a:solidFill>
                    <a:schemeClr val="bg1"/>
                  </a:solidFill>
                  <a:latin typeface="Muller Narrow Light" pitchFamily="50" charset="-52"/>
                </a:rPr>
                <a:t>работ, услуг</a:t>
              </a:r>
            </a:p>
            <a:p>
              <a:pPr algn="ctr"/>
              <a:r>
                <a:rPr lang="ru-RU" sz="1400" b="1" dirty="0" smtClean="0">
                  <a:solidFill>
                    <a:schemeClr val="bg1"/>
                  </a:solidFill>
                  <a:latin typeface="Muller Narrow Light" pitchFamily="50" charset="-52"/>
                </a:rPr>
                <a:t>для </a:t>
              </a:r>
              <a:r>
                <a:rPr lang="ru-RU" sz="1400" b="1" dirty="0">
                  <a:solidFill>
                    <a:schemeClr val="bg1"/>
                  </a:solidFill>
                  <a:latin typeface="Muller Narrow Light" pitchFamily="50" charset="-52"/>
                </a:rPr>
                <a:t>государственных и муниципальных нужд</a:t>
              </a:r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»</a:t>
              </a:r>
            </a:p>
          </p:txBody>
        </p:sp>
      </p:grpSp>
      <p:sp>
        <p:nvSpPr>
          <p:cNvPr id="106" name="Прямоугольник 105"/>
          <p:cNvSpPr/>
          <p:nvPr/>
        </p:nvSpPr>
        <p:spPr>
          <a:xfrm>
            <a:off x="6860613" y="3037106"/>
            <a:ext cx="45021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Цели </a:t>
            </a:r>
            <a:r>
              <a:rPr lang="ru-RU" sz="1400" dirty="0" smtClean="0"/>
              <a:t>подпрограммы:</a:t>
            </a:r>
            <a:endParaRPr lang="ru-RU" sz="1400" dirty="0"/>
          </a:p>
          <a:p>
            <a:pPr marL="342900" indent="-342900">
              <a:buAutoNum type="arabicPeriod"/>
            </a:pPr>
            <a:r>
              <a:rPr lang="ru-RU" sz="1400" dirty="0" smtClean="0"/>
              <a:t>Обеспечение </a:t>
            </a:r>
            <a:r>
              <a:rPr lang="ru-RU" sz="1400" dirty="0"/>
              <a:t>соблюдения </a:t>
            </a:r>
            <a:r>
              <a:rPr lang="ru-RU" sz="1400" dirty="0" smtClean="0"/>
              <a:t>бюджетного</a:t>
            </a:r>
          </a:p>
          <a:p>
            <a:r>
              <a:rPr lang="ru-RU" sz="1400" dirty="0" smtClean="0"/>
              <a:t>законодательства </a:t>
            </a:r>
            <a:r>
              <a:rPr lang="ru-RU" sz="1400" dirty="0"/>
              <a:t>и законодательства в сфере закупок товаров, работ, услуг для обеспечения государственных и муниципальных нужд</a:t>
            </a:r>
            <a:r>
              <a:rPr lang="ru-RU" sz="1400" dirty="0" smtClean="0"/>
              <a:t>.</a:t>
            </a:r>
          </a:p>
          <a:p>
            <a:endParaRPr lang="ru-RU" sz="1400" dirty="0"/>
          </a:p>
          <a:p>
            <a:r>
              <a:rPr lang="ru-RU" sz="1400" dirty="0"/>
              <a:t>2. Улучшение финансовой дисциплины участников бюджетного процесса при предоставлении и расходовании средств областного бюджета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4167607" y="2665543"/>
            <a:ext cx="39370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b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132" name="Скругленная прямоугольная выноска 51"/>
          <p:cNvSpPr/>
          <p:nvPr/>
        </p:nvSpPr>
        <p:spPr>
          <a:xfrm rot="5400000" flipH="1" flipV="1">
            <a:off x="2995943" y="3067502"/>
            <a:ext cx="1219113" cy="5905384"/>
          </a:xfrm>
          <a:custGeom>
            <a:avLst/>
            <a:gdLst>
              <a:gd name="connsiteX0" fmla="*/ 0 w 800219"/>
              <a:gd name="connsiteY0" fmla="*/ 133373 h 3789097"/>
              <a:gd name="connsiteX1" fmla="*/ 133373 w 800219"/>
              <a:gd name="connsiteY1" fmla="*/ 0 h 3789097"/>
              <a:gd name="connsiteX2" fmla="*/ 466794 w 800219"/>
              <a:gd name="connsiteY2" fmla="*/ 0 h 3789097"/>
              <a:gd name="connsiteX3" fmla="*/ 466794 w 800219"/>
              <a:gd name="connsiteY3" fmla="*/ 0 h 3789097"/>
              <a:gd name="connsiteX4" fmla="*/ 666849 w 800219"/>
              <a:gd name="connsiteY4" fmla="*/ 0 h 3789097"/>
              <a:gd name="connsiteX5" fmla="*/ 666846 w 800219"/>
              <a:gd name="connsiteY5" fmla="*/ 0 h 3789097"/>
              <a:gd name="connsiteX6" fmla="*/ 800219 w 800219"/>
              <a:gd name="connsiteY6" fmla="*/ 133373 h 3789097"/>
              <a:gd name="connsiteX7" fmla="*/ 800219 w 800219"/>
              <a:gd name="connsiteY7" fmla="*/ 2210307 h 3789097"/>
              <a:gd name="connsiteX8" fmla="*/ 860115 w 800219"/>
              <a:gd name="connsiteY8" fmla="*/ 2682984 h 3789097"/>
              <a:gd name="connsiteX9" fmla="*/ 800219 w 800219"/>
              <a:gd name="connsiteY9" fmla="*/ 3157581 h 3789097"/>
              <a:gd name="connsiteX10" fmla="*/ 800219 w 800219"/>
              <a:gd name="connsiteY10" fmla="*/ 3655724 h 3789097"/>
              <a:gd name="connsiteX11" fmla="*/ 666846 w 800219"/>
              <a:gd name="connsiteY11" fmla="*/ 3789097 h 3789097"/>
              <a:gd name="connsiteX12" fmla="*/ 666849 w 800219"/>
              <a:gd name="connsiteY12" fmla="*/ 3789097 h 3789097"/>
              <a:gd name="connsiteX13" fmla="*/ 466794 w 800219"/>
              <a:gd name="connsiteY13" fmla="*/ 3789097 h 3789097"/>
              <a:gd name="connsiteX14" fmla="*/ 466794 w 800219"/>
              <a:gd name="connsiteY14" fmla="*/ 3789097 h 3789097"/>
              <a:gd name="connsiteX15" fmla="*/ 133373 w 800219"/>
              <a:gd name="connsiteY15" fmla="*/ 3789097 h 3789097"/>
              <a:gd name="connsiteX16" fmla="*/ 0 w 800219"/>
              <a:gd name="connsiteY16" fmla="*/ 3655724 h 3789097"/>
              <a:gd name="connsiteX17" fmla="*/ 0 w 800219"/>
              <a:gd name="connsiteY17" fmla="*/ 3157581 h 3789097"/>
              <a:gd name="connsiteX18" fmla="*/ 0 w 800219"/>
              <a:gd name="connsiteY18" fmla="*/ 2210307 h 3789097"/>
              <a:gd name="connsiteX19" fmla="*/ 0 w 800219"/>
              <a:gd name="connsiteY19" fmla="*/ 2210307 h 3789097"/>
              <a:gd name="connsiteX20" fmla="*/ 0 w 800219"/>
              <a:gd name="connsiteY20" fmla="*/ 133373 h 3789097"/>
              <a:gd name="connsiteX0" fmla="*/ 0 w 860115"/>
              <a:gd name="connsiteY0" fmla="*/ 133373 h 3789097"/>
              <a:gd name="connsiteX1" fmla="*/ 133373 w 860115"/>
              <a:gd name="connsiteY1" fmla="*/ 0 h 3789097"/>
              <a:gd name="connsiteX2" fmla="*/ 466794 w 860115"/>
              <a:gd name="connsiteY2" fmla="*/ 0 h 3789097"/>
              <a:gd name="connsiteX3" fmla="*/ 466794 w 860115"/>
              <a:gd name="connsiteY3" fmla="*/ 0 h 3789097"/>
              <a:gd name="connsiteX4" fmla="*/ 666849 w 860115"/>
              <a:gd name="connsiteY4" fmla="*/ 0 h 3789097"/>
              <a:gd name="connsiteX5" fmla="*/ 666846 w 860115"/>
              <a:gd name="connsiteY5" fmla="*/ 0 h 3789097"/>
              <a:gd name="connsiteX6" fmla="*/ 800219 w 860115"/>
              <a:gd name="connsiteY6" fmla="*/ 133373 h 3789097"/>
              <a:gd name="connsiteX7" fmla="*/ 807715 w 860115"/>
              <a:gd name="connsiteY7" fmla="*/ 3034766 h 3789097"/>
              <a:gd name="connsiteX8" fmla="*/ 860115 w 860115"/>
              <a:gd name="connsiteY8" fmla="*/ 2682984 h 3789097"/>
              <a:gd name="connsiteX9" fmla="*/ 800219 w 860115"/>
              <a:gd name="connsiteY9" fmla="*/ 3157581 h 3789097"/>
              <a:gd name="connsiteX10" fmla="*/ 800219 w 860115"/>
              <a:gd name="connsiteY10" fmla="*/ 3655724 h 3789097"/>
              <a:gd name="connsiteX11" fmla="*/ 666846 w 860115"/>
              <a:gd name="connsiteY11" fmla="*/ 3789097 h 3789097"/>
              <a:gd name="connsiteX12" fmla="*/ 666849 w 860115"/>
              <a:gd name="connsiteY12" fmla="*/ 3789097 h 3789097"/>
              <a:gd name="connsiteX13" fmla="*/ 466794 w 860115"/>
              <a:gd name="connsiteY13" fmla="*/ 3789097 h 3789097"/>
              <a:gd name="connsiteX14" fmla="*/ 466794 w 860115"/>
              <a:gd name="connsiteY14" fmla="*/ 3789097 h 3789097"/>
              <a:gd name="connsiteX15" fmla="*/ 133373 w 860115"/>
              <a:gd name="connsiteY15" fmla="*/ 3789097 h 3789097"/>
              <a:gd name="connsiteX16" fmla="*/ 0 w 860115"/>
              <a:gd name="connsiteY16" fmla="*/ 3655724 h 3789097"/>
              <a:gd name="connsiteX17" fmla="*/ 0 w 860115"/>
              <a:gd name="connsiteY17" fmla="*/ 3157581 h 3789097"/>
              <a:gd name="connsiteX18" fmla="*/ 0 w 860115"/>
              <a:gd name="connsiteY18" fmla="*/ 2210307 h 3789097"/>
              <a:gd name="connsiteX19" fmla="*/ 0 w 860115"/>
              <a:gd name="connsiteY19" fmla="*/ 2210307 h 3789097"/>
              <a:gd name="connsiteX20" fmla="*/ 0 w 86011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7715 w 875105"/>
              <a:gd name="connsiteY7" fmla="*/ 3034766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87192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240738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75105" h="3789097">
                <a:moveTo>
                  <a:pt x="0" y="80907"/>
                </a:moveTo>
                <a:cubicBezTo>
                  <a:pt x="0" y="7247"/>
                  <a:pt x="37228" y="0"/>
                  <a:pt x="110888" y="0"/>
                </a:cubicBezTo>
                <a:lnTo>
                  <a:pt x="466794" y="0"/>
                </a:lnTo>
                <a:lnTo>
                  <a:pt x="466794" y="0"/>
                </a:lnTo>
                <a:lnTo>
                  <a:pt x="666849" y="0"/>
                </a:lnTo>
                <a:lnTo>
                  <a:pt x="711817" y="0"/>
                </a:lnTo>
                <a:cubicBezTo>
                  <a:pt x="785477" y="0"/>
                  <a:pt x="800219" y="7247"/>
                  <a:pt x="800219" y="80907"/>
                </a:cubicBezTo>
                <a:cubicBezTo>
                  <a:pt x="802718" y="1048038"/>
                  <a:pt x="797721" y="1971178"/>
                  <a:pt x="800220" y="2938309"/>
                </a:cubicBezTo>
                <a:lnTo>
                  <a:pt x="875105" y="3095213"/>
                </a:lnTo>
                <a:lnTo>
                  <a:pt x="793706" y="3240738"/>
                </a:lnTo>
                <a:cubicBezTo>
                  <a:pt x="793379" y="3417345"/>
                  <a:pt x="793051" y="3531583"/>
                  <a:pt x="792724" y="3708190"/>
                </a:cubicBezTo>
                <a:cubicBezTo>
                  <a:pt x="792724" y="3781850"/>
                  <a:pt x="740506" y="3789097"/>
                  <a:pt x="666846" y="3789097"/>
                </a:cubicBezTo>
                <a:lnTo>
                  <a:pt x="711820" y="3789097"/>
                </a:lnTo>
                <a:lnTo>
                  <a:pt x="466794" y="3789097"/>
                </a:lnTo>
                <a:lnTo>
                  <a:pt x="466794" y="3789097"/>
                </a:lnTo>
                <a:lnTo>
                  <a:pt x="73413" y="3789097"/>
                </a:lnTo>
                <a:cubicBezTo>
                  <a:pt x="-247" y="3789097"/>
                  <a:pt x="0" y="3774354"/>
                  <a:pt x="0" y="3700694"/>
                </a:cubicBezTo>
                <a:lnTo>
                  <a:pt x="0" y="3157581"/>
                </a:lnTo>
                <a:lnTo>
                  <a:pt x="0" y="2210307"/>
                </a:lnTo>
                <a:lnTo>
                  <a:pt x="0" y="2210307"/>
                </a:lnTo>
                <a:lnTo>
                  <a:pt x="0" y="80907"/>
                </a:lnTo>
                <a:close/>
              </a:path>
            </a:pathLst>
          </a:custGeom>
          <a:ln w="63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3" name="Прямоугольник 142"/>
          <p:cNvSpPr/>
          <p:nvPr/>
        </p:nvSpPr>
        <p:spPr>
          <a:xfrm>
            <a:off x="650740" y="5675644"/>
            <a:ext cx="590538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С полной редакцией государственной 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программы Вы 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можете ознакомиться на официальном сайте 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Комитета 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государственного и финансового контроля Мурманской области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: </a:t>
            </a:r>
            <a:r>
              <a:rPr lang="en-US" sz="1400" dirty="0" smtClean="0">
                <a:latin typeface="Muller Narrow ExtraBold" pitchFamily="50" charset="-52"/>
                <a:cs typeface="Arial" pitchFamily="34" charset="0"/>
              </a:rPr>
              <a:t>https</a:t>
            </a:r>
            <a:r>
              <a:rPr lang="en-US" sz="1400" dirty="0">
                <a:latin typeface="Muller Narrow ExtraBold" pitchFamily="50" charset="-52"/>
                <a:cs typeface="Arial" pitchFamily="34" charset="0"/>
              </a:rPr>
              <a:t>://gosfincontrol.gov-murman.ru/activities/gos_prog/</a:t>
            </a:r>
            <a:endParaRPr lang="ru-RU" sz="1400" dirty="0">
              <a:latin typeface="Muller Narrow ExtraBold" pitchFamily="50" charset="-52"/>
              <a:cs typeface="Arial" pitchFamily="34" charset="0"/>
            </a:endParaRPr>
          </a:p>
        </p:txBody>
      </p:sp>
      <p:pic>
        <p:nvPicPr>
          <p:cNvPr id="35" name="Рисунок 34">
            <a:extLst>
              <a:ext uri="{FF2B5EF4-FFF2-40B4-BE49-F238E27FC236}">
                <a16:creationId xmlns:a16="http://schemas.microsoft.com/office/drawing/2014/main" xmlns="" id="{98C6A83B-6E41-4E11-8AF2-1E49C5F6E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6851" y="5119568"/>
            <a:ext cx="582140" cy="582140"/>
          </a:xfrm>
          <a:prstGeom prst="rect">
            <a:avLst/>
          </a:prstGeom>
        </p:spPr>
      </p:pic>
      <p:sp>
        <p:nvSpPr>
          <p:cNvPr id="28" name="Скругленный прямоугольник 27"/>
          <p:cNvSpPr/>
          <p:nvPr/>
        </p:nvSpPr>
        <p:spPr>
          <a:xfrm>
            <a:off x="348933" y="1318835"/>
            <a:ext cx="5907107" cy="4091803"/>
          </a:xfrm>
          <a:prstGeom prst="roundRect">
            <a:avLst>
              <a:gd name="adj" fmla="val 11961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/>
          </a:p>
          <a:p>
            <a:pPr algn="ctr"/>
            <a:endParaRPr lang="ru-RU" sz="1400" b="1" dirty="0"/>
          </a:p>
          <a:p>
            <a:pPr algn="ctr"/>
            <a:endParaRPr lang="ru-RU" sz="1400" b="1" dirty="0" smtClean="0"/>
          </a:p>
          <a:p>
            <a:pPr algn="ctr">
              <a:lnSpc>
                <a:spcPct val="80000"/>
              </a:lnSpc>
            </a:pPr>
            <a:endParaRPr lang="ru-RU" sz="1400" b="1" dirty="0" smtClean="0"/>
          </a:p>
          <a:p>
            <a:pPr algn="ctr">
              <a:lnSpc>
                <a:spcPct val="80000"/>
              </a:lnSpc>
            </a:pPr>
            <a:r>
              <a:rPr lang="ru-RU" sz="1200" b="1" dirty="0" smtClean="0"/>
              <a:t>Приоритеты реализации государственной программы в части исполнения функций Комитета государственного и финансового контроля Мурманской области: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предупреждение и пресечение нарушений законодательства в финансово-бюджетной сфере и законодательства о контрактной системе в сфере закупок товаров, работ и услуг для обеспечения государственных и муниципальных нужд;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совершенствование организации внутреннего государственного финансового контроля и контроля за соблюдением законодательства о контрактной системе в сфере закупок товаров, работ и услуг для обеспечения государственных и муниципальных нужд;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 обеспечение непрерывного процесса систематизации анализа, обработки и мониторинга результатов проводимых контрольных мероприятий, а также мониторинга своевременного устранения нарушений , выявленных в ходе проведенных контрольных мероприятий, и принятия объектами контроля мер, направленных на их недопущение впредь</a:t>
            </a:r>
            <a:endParaRPr lang="ru-RU" sz="1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18475" y="1465595"/>
            <a:ext cx="559952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Muller Narrow Light" pitchFamily="50" charset="-52"/>
              </a:rPr>
              <a:t>Цель  государственной программы «Финансы» - обеспечение долгосрочной сбалансированности и устойчивости бюджетной системы региона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38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98919A14-1B18-47D0-8568-64D16D0DC020}"/>
              </a:ext>
            </a:extLst>
          </p:cNvPr>
          <p:cNvSpPr/>
          <p:nvPr/>
        </p:nvSpPr>
        <p:spPr>
          <a:xfrm>
            <a:off x="0" y="1213338"/>
            <a:ext cx="12239625" cy="53593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xmlns="" id="{CE916982-D574-43F2-AB06-6B72E7071511}"/>
              </a:ext>
            </a:extLst>
          </p:cNvPr>
          <p:cNvSpPr/>
          <p:nvPr/>
        </p:nvSpPr>
        <p:spPr>
          <a:xfrm>
            <a:off x="1204332" y="127926"/>
            <a:ext cx="10828782" cy="883616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r>
              <a:rPr lang="ru-RU" sz="2600" dirty="0" smtClean="0">
                <a:latin typeface="Muller Narrow Light" panose="00000400000000000000" pitchFamily="50" charset="-52"/>
              </a:rPr>
              <a:t>ОСНОВНЫЕ НАПРАВЛЕНИЯ РЕАЛИЗАЦИИ ПОДПРОГРАММЫ 3 </a:t>
            </a:r>
            <a:r>
              <a:rPr lang="ru-RU" sz="2600" dirty="0" smtClean="0">
                <a:latin typeface="Muller Narrow Light" pitchFamily="2" charset="0"/>
              </a:rPr>
              <a:t>ГОСУДАРСТВЕННОЙ ПРОГРАММЫ «ФИНАНСЫ»</a:t>
            </a:r>
            <a:r>
              <a:rPr lang="ru-RU" sz="2600" dirty="0" smtClean="0">
                <a:latin typeface="Muller Narrow Light" panose="00000400000000000000" pitchFamily="50" charset="-52"/>
              </a:rPr>
              <a:t> </a:t>
            </a:r>
            <a:endParaRPr lang="ru-RU" sz="2600" dirty="0">
              <a:latin typeface="Muller Narrow Light" panose="00000400000000000000" pitchFamily="50" charset="-52"/>
            </a:endParaRPr>
          </a:p>
        </p:txBody>
      </p:sp>
      <p:sp>
        <p:nvSpPr>
          <p:cNvPr id="51" name="Номер слайда 1">
            <a:extLst>
              <a:ext uri="{FF2B5EF4-FFF2-40B4-BE49-F238E27FC236}">
                <a16:creationId xmlns:a16="http://schemas.microsoft.com/office/drawing/2014/main" xmlns="" id="{3ABE8DD8-385B-4AEA-B665-94E17248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219" y="6572638"/>
            <a:ext cx="2764673" cy="384794"/>
          </a:xfrm>
        </p:spPr>
        <p:txBody>
          <a:bodyPr/>
          <a:lstStyle/>
          <a:p>
            <a:pPr defTabSz="458983">
              <a:defRPr/>
            </a:pPr>
            <a:fld id="{8AEA689C-0428-2041-A422-96CC7CA87939}" type="slidenum">
              <a:rPr lang="ru-RU" sz="1200">
                <a:solidFill>
                  <a:prstClr val="black">
                    <a:tint val="75000"/>
                  </a:prstClr>
                </a:solidFill>
                <a:latin typeface="Muller Narrow Light" panose="00000400000000000000" pitchFamily="50" charset="-52"/>
              </a:rPr>
              <a:pPr defTabSz="458983">
                <a:defRPr/>
              </a:pPr>
              <a:t>5</a:t>
            </a:fld>
            <a:endParaRPr lang="ru-RU" sz="1200" dirty="0">
              <a:solidFill>
                <a:prstClr val="black">
                  <a:tint val="75000"/>
                </a:prstClr>
              </a:solidFill>
              <a:latin typeface="Muller Narrow Light" panose="00000400000000000000" pitchFamily="50" charset="-52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C366B50E-A1CB-454C-A313-D4630C3E063B}"/>
              </a:ext>
            </a:extLst>
          </p:cNvPr>
          <p:cNvGrpSpPr/>
          <p:nvPr/>
        </p:nvGrpSpPr>
        <p:grpSpPr>
          <a:xfrm>
            <a:off x="546410" y="1848332"/>
            <a:ext cx="5832088" cy="2826366"/>
            <a:chOff x="219678" y="1853402"/>
            <a:chExt cx="4128031" cy="3039525"/>
          </a:xfrm>
        </p:grpSpPr>
        <p:sp>
          <p:nvSpPr>
            <p:cNvPr id="29" name="Скругленный прямоугольник 14">
              <a:extLst>
                <a:ext uri="{FF2B5EF4-FFF2-40B4-BE49-F238E27FC236}">
                  <a16:creationId xmlns:a16="http://schemas.microsoft.com/office/drawing/2014/main" xmlns="" id="{582108B0-5D67-4034-8D1F-F126063E34E3}"/>
                </a:ext>
              </a:extLst>
            </p:cNvPr>
            <p:cNvSpPr/>
            <p:nvPr/>
          </p:nvSpPr>
          <p:spPr>
            <a:xfrm>
              <a:off x="219678" y="1853402"/>
              <a:ext cx="4128031" cy="3039525"/>
            </a:xfrm>
            <a:prstGeom prst="roundRect">
              <a:avLst>
                <a:gd name="adj" fmla="val 2156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:a16="http://schemas.microsoft.com/office/drawing/2014/main" xmlns="" id="{90C8D001-2C3C-4C4F-8C54-437A4EE62429}"/>
                </a:ext>
              </a:extLst>
            </p:cNvPr>
            <p:cNvSpPr/>
            <p:nvPr/>
          </p:nvSpPr>
          <p:spPr>
            <a:xfrm>
              <a:off x="249935" y="1966020"/>
              <a:ext cx="4001584" cy="246221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8983">
                <a:defRPr/>
              </a:pPr>
              <a:r>
                <a:rPr lang="ru-RU" sz="22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ОМ 3.1 «Осуществление </a:t>
              </a:r>
              <a:r>
                <a:rPr lang="ru-RU" sz="2200" b="1" dirty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внутреннего государственного финансового контроля и контроля за соблюдением законодательства и иных нормативных правовых актов о контрактной системе в сфере закупок товаров, работ, услуг для обеспечения государственных и муниципальных нужд»</a:t>
              </a: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942B46BA-D3EF-4B00-9093-D64A7338C370}"/>
              </a:ext>
            </a:extLst>
          </p:cNvPr>
          <p:cNvGrpSpPr/>
          <p:nvPr/>
        </p:nvGrpSpPr>
        <p:grpSpPr>
          <a:xfrm>
            <a:off x="589157" y="4922772"/>
            <a:ext cx="7763105" cy="1331761"/>
            <a:chOff x="6891240" y="2714617"/>
            <a:chExt cx="5054384" cy="1480095"/>
          </a:xfrm>
        </p:grpSpPr>
        <p:sp>
          <p:nvSpPr>
            <p:cNvPr id="27" name="Скругленный прямоугольник 14">
              <a:extLst>
                <a:ext uri="{FF2B5EF4-FFF2-40B4-BE49-F238E27FC236}">
                  <a16:creationId xmlns:a16="http://schemas.microsoft.com/office/drawing/2014/main" xmlns="" id="{EAFED42E-41A8-4890-A443-C1D1B770D5B2}"/>
                </a:ext>
              </a:extLst>
            </p:cNvPr>
            <p:cNvSpPr/>
            <p:nvPr/>
          </p:nvSpPr>
          <p:spPr>
            <a:xfrm>
              <a:off x="6891240" y="2714617"/>
              <a:ext cx="5054384" cy="1480095"/>
            </a:xfrm>
            <a:prstGeom prst="roundRect">
              <a:avLst>
                <a:gd name="adj" fmla="val 3082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3" name="Прямоугольник 42">
              <a:extLst>
                <a:ext uri="{FF2B5EF4-FFF2-40B4-BE49-F238E27FC236}">
                  <a16:creationId xmlns:a16="http://schemas.microsoft.com/office/drawing/2014/main" xmlns="" id="{FB7AB016-1614-4069-BF51-239423C21F8B}"/>
                </a:ext>
              </a:extLst>
            </p:cNvPr>
            <p:cNvSpPr/>
            <p:nvPr/>
          </p:nvSpPr>
          <p:spPr>
            <a:xfrm>
              <a:off x="6940074" y="2755008"/>
              <a:ext cx="4956714" cy="101566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ru-RU" sz="20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КОНТРОЛЬНЫЕ МЕРОПРИЯТИЯ ОСУЩЕСТВЛЯЮТСЯ ПУТЕМ ПРОВЕДЕНИЯ КОНТРОЛЬНЫХ МЕРОПРИЯТИЙ: ПЛАНОВЫХ, ВНЕПЛАНОВЫХ, ВСТРЕЧНЫХ ПРОВЕРОК, РЕВИЗИЙ, ОБСЛЕДОВАНИЙ</a:t>
              </a:r>
              <a:endParaRPr lang="ru-RU" sz="20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</p:grpSp>
      <p:sp>
        <p:nvSpPr>
          <p:cNvPr id="73" name="Треугольник 4">
            <a:extLst>
              <a:ext uri="{FF2B5EF4-FFF2-40B4-BE49-F238E27FC236}">
                <a16:creationId xmlns:a16="http://schemas.microsoft.com/office/drawing/2014/main" xmlns="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2708539" y="1708545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Треугольник 4">
            <a:extLst>
              <a:ext uri="{FF2B5EF4-FFF2-40B4-BE49-F238E27FC236}">
                <a16:creationId xmlns:a16="http://schemas.microsoft.com/office/drawing/2014/main" xmlns="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6425477" y="3180093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  <a:scene3d>
            <a:camera prst="orthographicFront">
              <a:rot lat="0" lon="21599956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060151" y="2661288"/>
            <a:ext cx="35713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xmlns="" id="{C366B50E-A1CB-454C-A313-D4630C3E063B}"/>
              </a:ext>
            </a:extLst>
          </p:cNvPr>
          <p:cNvGrpSpPr/>
          <p:nvPr/>
        </p:nvGrpSpPr>
        <p:grpSpPr>
          <a:xfrm>
            <a:off x="6618723" y="1860858"/>
            <a:ext cx="5188169" cy="2813840"/>
            <a:chOff x="162444" y="2070529"/>
            <a:chExt cx="4304186" cy="2722561"/>
          </a:xfrm>
        </p:grpSpPr>
        <p:sp>
          <p:nvSpPr>
            <p:cNvPr id="23" name="Скругленный прямоугольник 14">
              <a:extLst>
                <a:ext uri="{FF2B5EF4-FFF2-40B4-BE49-F238E27FC236}">
                  <a16:creationId xmlns:a16="http://schemas.microsoft.com/office/drawing/2014/main" xmlns="" id="{582108B0-5D67-4034-8D1F-F126063E34E3}"/>
                </a:ext>
              </a:extLst>
            </p:cNvPr>
            <p:cNvSpPr/>
            <p:nvPr/>
          </p:nvSpPr>
          <p:spPr>
            <a:xfrm>
              <a:off x="162444" y="2070529"/>
              <a:ext cx="4304186" cy="2722561"/>
            </a:xfrm>
            <a:prstGeom prst="roundRect">
              <a:avLst>
                <a:gd name="adj" fmla="val 2156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ПОКАЗАТЕЛИ:</a:t>
              </a:r>
            </a:p>
            <a:p>
              <a:r>
                <a:rPr lang="ru-RU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3.1.</a:t>
              </a:r>
              <a:r>
                <a:rPr lang="ru-RU" sz="2000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 </a:t>
              </a:r>
              <a:r>
                <a:rPr lang="ru-RU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Эффективность</a:t>
              </a:r>
              <a:r>
                <a:rPr lang="ru-RU" sz="1400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 </a:t>
              </a:r>
              <a:r>
                <a:rPr lang="ru-RU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осуществления контрольных мероприятий  в финансово-бюджетной сфере.</a:t>
              </a:r>
            </a:p>
            <a:p>
              <a:r>
                <a:rPr lang="ru-RU" b="1" dirty="0" smtClean="0">
                  <a:solidFill>
                    <a:srgbClr val="F05A28"/>
                  </a:solidFill>
                  <a:latin typeface="Muller Narrow ExtraBold" pitchFamily="50" charset="-52"/>
                </a:rPr>
                <a:t>3.2. Эффективность контроля за соблюдением законодательства Российской Федерации и иных нормативных правовых актов о контрактной системе в сфере закупок товаров, работ, услуг для обеспечения государственных и муниципальных нужд</a:t>
              </a:r>
            </a:p>
            <a:p>
              <a:pPr algn="ctr" defTabSz="458983">
                <a:defRPr/>
              </a:pPr>
              <a:r>
                <a:rPr lang="ru-RU" sz="1807" dirty="0" smtClean="0">
                  <a:solidFill>
                    <a:prstClr val="white"/>
                  </a:solidFill>
                  <a:latin typeface="Calibri"/>
                </a:rPr>
                <a:t>Показатели</a:t>
              </a: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4" name="Прямоугольник 23">
              <a:extLst>
                <a:ext uri="{FF2B5EF4-FFF2-40B4-BE49-F238E27FC236}">
                  <a16:creationId xmlns:a16="http://schemas.microsoft.com/office/drawing/2014/main" xmlns="" id="{90C8D001-2C3C-4C4F-8C54-437A4EE62429}"/>
                </a:ext>
              </a:extLst>
            </p:cNvPr>
            <p:cNvSpPr/>
            <p:nvPr/>
          </p:nvSpPr>
          <p:spPr>
            <a:xfrm>
              <a:off x="249936" y="2493144"/>
              <a:ext cx="3737786" cy="43088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8983">
                <a:defRPr/>
              </a:pPr>
              <a:endParaRPr lang="ru-RU" sz="22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</p:grpSp>
      <p:sp>
        <p:nvSpPr>
          <p:cNvPr id="25" name="Треугольник 4">
            <a:extLst>
              <a:ext uri="{FF2B5EF4-FFF2-40B4-BE49-F238E27FC236}">
                <a16:creationId xmlns:a16="http://schemas.microsoft.com/office/drawing/2014/main" xmlns="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4468480" y="4753962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>
            <a:extLst>
              <a:ext uri="{FF2B5EF4-FFF2-40B4-BE49-F238E27FC236}">
                <a16:creationId xmlns="" xmlns:a16="http://schemas.microsoft.com/office/drawing/2014/main" id="{B11A9B1F-03B3-0242-AFBC-E8D13C80A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6030" y="4783872"/>
            <a:ext cx="780586" cy="75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89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98919A14-1B18-47D0-8568-64D16D0DC020}"/>
              </a:ext>
            </a:extLst>
          </p:cNvPr>
          <p:cNvSpPr/>
          <p:nvPr/>
        </p:nvSpPr>
        <p:spPr>
          <a:xfrm>
            <a:off x="0" y="1119076"/>
            <a:ext cx="12239625" cy="5685486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309253" y="6804561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z="1200" smtClean="0">
                <a:latin typeface="Muller Narrow Light"/>
              </a:rPr>
              <a:pPr/>
              <a:t>6</a:t>
            </a:fld>
            <a:endParaRPr lang="ru-RU" sz="1200" dirty="0">
              <a:latin typeface="Muller Narrow Light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CE916982-D574-43F2-AB06-6B72E707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349" y="235459"/>
            <a:ext cx="10556677" cy="883616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600" dirty="0" smtClean="0">
                <a:latin typeface="Muller Narrow Light" panose="00000400000000000000" pitchFamily="50" charset="-52"/>
              </a:rPr>
              <a:t>ИСТОРИЧЕСКАЯ СПРАВКА О </a:t>
            </a:r>
            <a:r>
              <a:rPr lang="ru-RU" sz="2600" smtClean="0">
                <a:latin typeface="Muller Narrow Light" panose="00000400000000000000" pitchFamily="50" charset="-52"/>
              </a:rPr>
              <a:t>КОМИТЕТЕ ГОСУДАРСТВЕННОГО </a:t>
            </a:r>
            <a:r>
              <a:rPr lang="ru-RU" sz="2600" dirty="0" smtClean="0">
                <a:latin typeface="Muller Narrow Light" panose="00000400000000000000" pitchFamily="50" charset="-52"/>
              </a:rPr>
              <a:t>И ФИНАНСОВОГО КОНТРОЛЯ МУРМАНСКОЙ ОБЛАСТИ </a:t>
            </a:r>
            <a:endParaRPr lang="ru-RU" sz="2600" dirty="0">
              <a:latin typeface="Muller Narrow Light" panose="00000400000000000000" pitchFamily="50" charset="-52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CB237D10-465D-40D8-AC53-29E8D45DB63A}"/>
              </a:ext>
            </a:extLst>
          </p:cNvPr>
          <p:cNvGrpSpPr/>
          <p:nvPr/>
        </p:nvGrpSpPr>
        <p:grpSpPr>
          <a:xfrm>
            <a:off x="5445284" y="1812079"/>
            <a:ext cx="6079782" cy="4654146"/>
            <a:chOff x="7040540" y="1925390"/>
            <a:chExt cx="4320000" cy="4304302"/>
          </a:xfrm>
        </p:grpSpPr>
        <p:sp>
          <p:nvSpPr>
            <p:cNvPr id="8" name="Скругленный прямоугольник 11">
              <a:extLst>
                <a:ext uri="{FF2B5EF4-FFF2-40B4-BE49-F238E27FC236}">
                  <a16:creationId xmlns:a16="http://schemas.microsoft.com/office/drawing/2014/main" xmlns="" id="{9EB9AF23-CFD5-44B3-A9EF-B3A9B67C81B8}"/>
                </a:ext>
              </a:extLst>
            </p:cNvPr>
            <p:cNvSpPr/>
            <p:nvPr/>
          </p:nvSpPr>
          <p:spPr>
            <a:xfrm>
              <a:off x="7040540" y="1925390"/>
              <a:ext cx="4320000" cy="4304302"/>
            </a:xfrm>
            <a:prstGeom prst="roundRect">
              <a:avLst>
                <a:gd name="adj" fmla="val 3659"/>
              </a:avLst>
            </a:prstGeom>
            <a:solidFill>
              <a:schemeClr val="bg1"/>
            </a:solidFill>
            <a:ln>
              <a:solidFill>
                <a:srgbClr val="F05A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63720" algn="just"/>
              <a:endParaRPr lang="ru-RU" sz="1600" dirty="0">
                <a:solidFill>
                  <a:schemeClr val="tx1"/>
                </a:solidFill>
                <a:latin typeface="Muller Narrow Light" panose="00000400000000000000" pitchFamily="50" charset="-52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EFAD1825-E136-4CBD-A1BC-61933FB10F01}"/>
                </a:ext>
              </a:extLst>
            </p:cNvPr>
            <p:cNvSpPr/>
            <p:nvPr/>
          </p:nvSpPr>
          <p:spPr>
            <a:xfrm>
              <a:off x="7076222" y="2099282"/>
              <a:ext cx="3986987" cy="35010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dirty="0">
                  <a:latin typeface="Muller Narrow Light"/>
                </a:rPr>
                <a:t>В соответствии с постановлением Правительства Мурманской области от 10.11.2010 № 506-ПП «О мерах по реализации постановления Губернатора Мурманской области от 22.10.2010 № 124-ПГ» проведена реорганизация Аппарата Правительства Мурманской области в форме выделения из его состава Комитета государственного и финансового контроля Мурманской области с соответствующим распределением функций между этими исполнительными органами государственной власти, а также передача Комитету:</a:t>
              </a:r>
            </a:p>
            <a:p>
              <a:r>
                <a:rPr lang="ru-RU" sz="1600" b="1" dirty="0">
                  <a:latin typeface="Muller Narrow Light"/>
                </a:rPr>
                <a:t>- функции Министерства экономического развития Мурманской области по вопросам контроля и координации бюджетных закупок;</a:t>
              </a:r>
            </a:p>
            <a:p>
              <a:r>
                <a:rPr lang="ru-RU" sz="1600" b="1" dirty="0">
                  <a:latin typeface="Muller Narrow Light"/>
                </a:rPr>
                <a:t>- функции Министерства финансов Мурманской области по вопросам последующего финансового контроля за исполнением областного бюджета.</a:t>
              </a:r>
            </a:p>
          </p:txBody>
        </p:sp>
      </p:grpSp>
      <p:sp>
        <p:nvSpPr>
          <p:cNvPr id="16" name="Объект 15"/>
          <p:cNvSpPr>
            <a:spLocks noGrp="1"/>
          </p:cNvSpPr>
          <p:nvPr>
            <p:ph idx="1"/>
          </p:nvPr>
        </p:nvSpPr>
        <p:spPr>
          <a:xfrm>
            <a:off x="1260088" y="1562100"/>
            <a:ext cx="3534935" cy="3440578"/>
          </a:xfrm>
          <a:prstGeom prst="roundRect">
            <a:avLst>
              <a:gd name="adj" fmla="val 4689"/>
            </a:avLst>
          </a:prstGeom>
          <a:ln w="6350">
            <a:solidFill>
              <a:srgbClr val="0082C8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Постановлением Губернатора Мурманской области от 22.10.2010 </a:t>
            </a:r>
            <a:endParaRPr lang="ru-RU" sz="2000" dirty="0" smtClean="0">
              <a:solidFill>
                <a:schemeClr val="tx1"/>
              </a:solidFill>
              <a:latin typeface="Muller Narrow ExtraBold" panose="00000900000000000000" pitchFamily="50" charset="-5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№ </a:t>
            </a:r>
            <a:r>
              <a:rPr lang="ru-RU" sz="20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124-ПГ структура исполнительных органов государственной власти Мурманской области была дополнена Комитетом государственного и финансового контроля Мурманской </a:t>
            </a:r>
            <a:r>
              <a:rPr lang="ru-RU" sz="23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области</a:t>
            </a:r>
            <a:r>
              <a:rPr lang="ru-RU" sz="23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.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260087" y="5165767"/>
            <a:ext cx="3534935" cy="141345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82C8"/>
                </a:solidFill>
                <a:latin typeface="Muller Narrow ExtraBold" pitchFamily="50" charset="-52"/>
              </a:rPr>
              <a:t>10 ФЕВРАЛЯ 2011 ГОДА КОМИТЕТ ГОСУДАРСТВЕННОГО И ФИНАНСОВОГО КОНТРОЛЯ БЫЛ ЗАРЕГИСТРИРОВАН В НАЛОГОВОЙ ИНСПЕКЦИИ Г. МУРМАНСКА В КАЧЕСТВЕ ЮРИДИЧЕСКОГО ЛИЦА</a:t>
            </a:r>
            <a:endParaRPr lang="ru-RU" sz="16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04403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655152D-456C-5E4D-9F23-F91BF730ABA5}"/>
              </a:ext>
            </a:extLst>
          </p:cNvPr>
          <p:cNvSpPr/>
          <p:nvPr/>
        </p:nvSpPr>
        <p:spPr>
          <a:xfrm>
            <a:off x="0" y="2379541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705440C4-E74B-1944-B487-7211DD8801A7}"/>
              </a:ext>
            </a:extLst>
          </p:cNvPr>
          <p:cNvSpPr/>
          <p:nvPr/>
        </p:nvSpPr>
        <p:spPr>
          <a:xfrm>
            <a:off x="1574423" y="4159532"/>
            <a:ext cx="9108873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endParaRPr lang="ru-RU" sz="7199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54CF2CEC-0F33-400F-A9E1-044C183A227B}"/>
              </a:ext>
            </a:extLst>
          </p:cNvPr>
          <p:cNvSpPr/>
          <p:nvPr/>
        </p:nvSpPr>
        <p:spPr>
          <a:xfrm>
            <a:off x="992532" y="2947896"/>
            <a:ext cx="992089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Комитет 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государственного и финансового контроля Мурманской </a:t>
            </a:r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области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Контактная информация: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Адрес: 183038, г. Мурманск, ул. Карла Маркса, д. 3,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Телефон: (815-2) 486-411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Факс: (815-2) 693-506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e-</a:t>
            </a:r>
            <a:r>
              <a:rPr lang="ru-RU" sz="2400" b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mail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: </a:t>
            </a:r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gosfincontrol@gov-murman.ru</a:t>
            </a:r>
          </a:p>
          <a:p>
            <a:endParaRPr lang="ru-RU" sz="2400" b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r>
              <a:rPr lang="en-US" sz="4800" i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#</a:t>
            </a:r>
            <a:r>
              <a:rPr lang="ru-RU" sz="4800" i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НаСевереЖить</a:t>
            </a:r>
            <a:endParaRPr lang="ru-RU" sz="4800" i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6964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5546</TotalTime>
  <Words>715</Words>
  <Application>Microsoft Office PowerPoint</Application>
  <PresentationFormat>Произвольный</PresentationFormat>
  <Paragraphs>119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ИСТОРИЧЕСКАЯ СПРАВКА О КОМИТЕТЕ ГОСУДАРСТВЕННОГО И ФИНАНСОВОГО КОНТРОЛЯ МУРМАНСКОЙ ОБЛАСТИ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Трекина А.В.</cp:lastModifiedBy>
  <cp:revision>566</cp:revision>
  <cp:lastPrinted>2022-12-13T13:56:16Z</cp:lastPrinted>
  <dcterms:created xsi:type="dcterms:W3CDTF">2019-09-18T12:34:40Z</dcterms:created>
  <dcterms:modified xsi:type="dcterms:W3CDTF">2022-12-15T06:22:05Z</dcterms:modified>
</cp:coreProperties>
</file>