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3911" r:id="rId2"/>
    <p:sldMasterId id="2147483915" r:id="rId3"/>
    <p:sldMasterId id="2147483927" r:id="rId4"/>
    <p:sldMasterId id="2147483939" r:id="rId5"/>
  </p:sldMasterIdLst>
  <p:notesMasterIdLst>
    <p:notesMasterId r:id="rId14"/>
  </p:notesMasterIdLst>
  <p:sldIdLst>
    <p:sldId id="564" r:id="rId6"/>
    <p:sldId id="583" r:id="rId7"/>
    <p:sldId id="584" r:id="rId8"/>
    <p:sldId id="586" r:id="rId9"/>
    <p:sldId id="575" r:id="rId10"/>
    <p:sldId id="585" r:id="rId11"/>
    <p:sldId id="565" r:id="rId12"/>
    <p:sldId id="578" r:id="rId13"/>
  </p:sldIdLst>
  <p:sldSz cx="6858000" cy="9144000" type="screen4x3"/>
  <p:notesSz cx="6802438" cy="99345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70"/>
    <a:srgbClr val="218F26"/>
    <a:srgbClr val="6A2D97"/>
    <a:srgbClr val="009BAE"/>
    <a:srgbClr val="97CAC5"/>
    <a:srgbClr val="A5FFFE"/>
    <a:srgbClr val="BDE3E7"/>
    <a:srgbClr val="D9E0E3"/>
    <a:srgbClr val="6C2E9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86" d="100"/>
          <a:sy n="86" d="100"/>
        </p:scale>
        <p:origin x="-3138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4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7;&#1072;&#1084;&#1087;&#1088;&#1077;&#1076;\&#1050;&#1054;&#1052;&#1048;&#1058;&#1045;&#1058;_&#1043;&#1060;&#1050;\&#1041;&#1102;&#1076;&#1078;&#1077;&#1090;%20&#1043;&#1060;&#1050;%202016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147261415398289"/>
          <c:w val="0.58427340585544263"/>
          <c:h val="0.87852738584601708"/>
        </c:manualLayout>
      </c:layout>
      <c:pie3DChart>
        <c:varyColors val="1"/>
        <c:ser>
          <c:idx val="0"/>
          <c:order val="0"/>
          <c:dPt>
            <c:idx val="1"/>
            <c:bubble3D val="0"/>
            <c:explosion val="52"/>
          </c:dPt>
          <c:dLbls>
            <c:dLbl>
              <c:idx val="0"/>
              <c:layout>
                <c:manualLayout>
                  <c:x val="-8.6755214687926518E-2"/>
                  <c:y val="0.1054676464519815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5476456432463"/>
                  <c:y val="-0.2535058756614364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baseline="0" dirty="0" smtClean="0"/>
                      <a:t>40</a:t>
                    </a:r>
                    <a:r>
                      <a:rPr lang="en-US" sz="1600" baseline="0" dirty="0" smtClean="0"/>
                      <a:t>0</a:t>
                    </a:r>
                    <a:endParaRPr lang="en-US" sz="16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Административные штрафы за нарушение законодательства в бюджетной сфере, тыс. руб.</c:v>
                </c:pt>
                <c:pt idx="1">
                  <c:v>Административные штрафы за нарушение законодательства в сфере закупок, тыс. руб.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</c:v>
                </c:pt>
                <c:pt idx="1">
                  <c:v>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 baseline="0">
                <a:solidFill>
                  <a:srgbClr val="00557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baseline="0">
                <a:solidFill>
                  <a:srgbClr val="00557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66490576562996"/>
          <c:y val="0.25074079070579458"/>
          <c:w val="0.41141521091950795"/>
          <c:h val="0.69431118764581712"/>
        </c:manualLayout>
      </c:layout>
      <c:overlay val="0"/>
      <c:txPr>
        <a:bodyPr/>
        <a:lstStyle/>
        <a:p>
          <a:pPr>
            <a:defRPr sz="1600" b="1">
              <a:solidFill>
                <a:srgbClr val="00557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771517485661154"/>
          <c:y val="0.18303820052218567"/>
          <c:w val="0.87950720879559274"/>
          <c:h val="0.32314446430594651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rgbClr val="5B9BD5"/>
              </a:solidFill>
            </a:ln>
          </c:spPr>
          <c:marker>
            <c:spPr>
              <a:ln>
                <a:solidFill>
                  <a:srgbClr val="5B9BD5"/>
                </a:solidFill>
              </a:ln>
            </c:spPr>
          </c:marker>
          <c:cat>
            <c:numRef>
              <c:f>Лист1!$A$1:$G$1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Лист1!$A$2:$G$2</c:f>
              <c:numCache>
                <c:formatCode>General</c:formatCode>
                <c:ptCount val="7"/>
                <c:pt idx="0">
                  <c:v>17180.400000000001</c:v>
                </c:pt>
                <c:pt idx="1">
                  <c:v>22506</c:v>
                </c:pt>
                <c:pt idx="2">
                  <c:v>22427</c:v>
                </c:pt>
                <c:pt idx="3">
                  <c:v>22427</c:v>
                </c:pt>
                <c:pt idx="4">
                  <c:v>22427</c:v>
                </c:pt>
                <c:pt idx="5">
                  <c:v>22427</c:v>
                </c:pt>
                <c:pt idx="6">
                  <c:v>22427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14688"/>
        <c:axId val="48129152"/>
      </c:lineChart>
      <c:catAx>
        <c:axId val="4811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129152"/>
        <c:crosses val="autoZero"/>
        <c:auto val="1"/>
        <c:lblAlgn val="ctr"/>
        <c:lblOffset val="100"/>
        <c:noMultiLvlLbl val="0"/>
      </c:catAx>
      <c:valAx>
        <c:axId val="4812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114688"/>
        <c:crosses val="autoZero"/>
        <c:crossBetween val="between"/>
        <c:majorUnit val="25000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3142" y="2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6125"/>
            <a:ext cx="27955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5" tIns="46159" rIns="92315" bIns="4615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2315" tIns="46159" rIns="92315" bIns="4615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6123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3142" y="9436123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486835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486835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42900" y="366186"/>
            <a:ext cx="6172200" cy="78020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86D0B-F8CF-4F78-958A-7621E5EC63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22557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0" y="2133601"/>
            <a:ext cx="6172200" cy="603461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2125-0EDC-40D5-A964-2CF0646570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44040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1BC7-7960-4726-990A-40A93CF9DC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76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2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35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99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96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6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55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48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28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93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03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37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3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2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2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2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64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77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15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32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29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75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36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71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6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57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486835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65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86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6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4" y="1316568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243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4" y="1316568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36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962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486835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486835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2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486835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4" y="1316568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4" y="1316568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3FCFAA-4321-4C6A-8041-6EE3E5C834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1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5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1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1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inobr.gov-murman.ru/documents/programs/gcp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edco@gov-murman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islyam.ru/_pu/0/21903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5151"/>
            <a:ext cx="6804077" cy="5430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824085" y="3278249"/>
            <a:ext cx="5513417" cy="21409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год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Комитета государственного и финансового контроля 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Мурманской области</a:t>
            </a: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9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9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9007613"/>
            <a:ext cx="6892281" cy="15904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47301" y="7246701"/>
            <a:ext cx="6643302" cy="1244727"/>
            <a:chOff x="128941" y="7692708"/>
            <a:chExt cx="6643302" cy="1244726"/>
          </a:xfrm>
        </p:grpSpPr>
        <p:sp>
          <p:nvSpPr>
            <p:cNvPr id="63" name="Блок-схема: извлечение 62"/>
            <p:cNvSpPr/>
            <p:nvPr/>
          </p:nvSpPr>
          <p:spPr>
            <a:xfrm rot="5400000">
              <a:off x="6137442" y="8250426"/>
              <a:ext cx="1087075" cy="182527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Блок-схема: извлечение 63"/>
            <p:cNvSpPr/>
            <p:nvPr/>
          </p:nvSpPr>
          <p:spPr>
            <a:xfrm rot="16200000">
              <a:off x="-323333" y="8223128"/>
              <a:ext cx="1087075" cy="182527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 descr="http://severpost.ru/docs/upload/141216002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49" y="7695979"/>
              <a:ext cx="1855188" cy="1236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g-a.d-cd.net/809011u-96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950" y="7692708"/>
              <a:ext cx="2664296" cy="1244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black-belt.ucoz.ru/4742876_22374927_Murmansk_2_oranzh_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134" y="7699761"/>
              <a:ext cx="2497235" cy="1233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903" y="1908019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64527" y="8461807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3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2017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3"/>
          <p:cNvSpPr txBox="1">
            <a:spLocks noChangeArrowheads="1"/>
          </p:cNvSpPr>
          <p:nvPr/>
        </p:nvSpPr>
        <p:spPr bwMode="auto">
          <a:xfrm>
            <a:off x="782240" y="478797"/>
            <a:ext cx="54550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005570"/>
                </a:solidFill>
                <a:latin typeface="Times New Roman" pitchFamily="18" charset="0"/>
                <a:cs typeface="Times New Roman" pitchFamily="18" charset="0"/>
              </a:rPr>
              <a:t>Действующая структура</a:t>
            </a:r>
          </a:p>
          <a:p>
            <a:pPr algn="ctr" eaLnBrk="1" hangingPunct="1"/>
            <a:r>
              <a:rPr lang="ru-RU" sz="2000" b="1" dirty="0" smtClean="0">
                <a:solidFill>
                  <a:srgbClr val="005570"/>
                </a:solidFill>
                <a:latin typeface="Times New Roman" pitchFamily="18" charset="0"/>
                <a:cs typeface="Times New Roman" pitchFamily="18" charset="0"/>
              </a:rPr>
              <a:t> Комитета государственного и финансового контроля Мурманской области</a:t>
            </a:r>
          </a:p>
        </p:txBody>
      </p:sp>
      <p:sp>
        <p:nvSpPr>
          <p:cNvPr id="3076" name="Rectangle 33"/>
          <p:cNvSpPr>
            <a:spLocks noChangeArrowheads="1"/>
          </p:cNvSpPr>
          <p:nvPr/>
        </p:nvSpPr>
        <p:spPr bwMode="auto">
          <a:xfrm>
            <a:off x="1" y="11907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2506" y="2207685"/>
            <a:ext cx="1768078" cy="276999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Председатель</a:t>
            </a:r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9664" y="3839811"/>
            <a:ext cx="2606874" cy="461665"/>
          </a:xfrm>
          <a:prstGeom prst="rect">
            <a:avLst/>
          </a:prstGeom>
          <a:solidFill>
            <a:srgbClr val="ADE7F1"/>
          </a:solidFill>
          <a:ln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Начальник отдела финансового контроля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69357" y="3835402"/>
            <a:ext cx="2814478" cy="461665"/>
          </a:xfrm>
          <a:prstGeom prst="rect">
            <a:avLst/>
          </a:prstGeom>
          <a:solidFill>
            <a:srgbClr val="ADE7F1"/>
          </a:solidFill>
          <a:ln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Начальник отдела государственного контроля</a:t>
            </a:r>
          </a:p>
        </p:txBody>
      </p:sp>
      <p:sp>
        <p:nvSpPr>
          <p:cNvPr id="15370" name="TextBox 63"/>
          <p:cNvSpPr txBox="1">
            <a:spLocks noChangeArrowheads="1"/>
          </p:cNvSpPr>
          <p:nvPr/>
        </p:nvSpPr>
        <p:spPr bwMode="auto">
          <a:xfrm>
            <a:off x="1043795" y="5082726"/>
            <a:ext cx="2143404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3395990" y="3250917"/>
            <a:ext cx="3767" cy="360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72" name="TextBox 70"/>
          <p:cNvSpPr txBox="1">
            <a:spLocks noChangeArrowheads="1"/>
          </p:cNvSpPr>
          <p:nvPr/>
        </p:nvSpPr>
        <p:spPr bwMode="auto">
          <a:xfrm>
            <a:off x="4012071" y="5084778"/>
            <a:ext cx="2142287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</a:p>
        </p:txBody>
      </p:sp>
      <p:sp>
        <p:nvSpPr>
          <p:cNvPr id="2" name="TextBox 70"/>
          <p:cNvSpPr txBox="1">
            <a:spLocks noChangeArrowheads="1"/>
          </p:cNvSpPr>
          <p:nvPr/>
        </p:nvSpPr>
        <p:spPr bwMode="auto">
          <a:xfrm>
            <a:off x="4012071" y="6236322"/>
            <a:ext cx="214228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Главный специалист </a:t>
            </a:r>
          </a:p>
        </p:txBody>
      </p:sp>
      <p:sp>
        <p:nvSpPr>
          <p:cNvPr id="3" name="TextBox 63"/>
          <p:cNvSpPr txBox="1">
            <a:spLocks noChangeArrowheads="1"/>
          </p:cNvSpPr>
          <p:nvPr/>
        </p:nvSpPr>
        <p:spPr bwMode="auto">
          <a:xfrm>
            <a:off x="4015595" y="6814234"/>
            <a:ext cx="2143404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Главный специалист</a:t>
            </a:r>
          </a:p>
        </p:txBody>
      </p:sp>
      <p:sp>
        <p:nvSpPr>
          <p:cNvPr id="5" name="TextBox 70"/>
          <p:cNvSpPr txBox="1">
            <a:spLocks noChangeArrowheads="1"/>
          </p:cNvSpPr>
          <p:nvPr/>
        </p:nvSpPr>
        <p:spPr bwMode="auto">
          <a:xfrm>
            <a:off x="4014453" y="5658395"/>
            <a:ext cx="214228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</a:p>
        </p:txBody>
      </p:sp>
      <p:sp>
        <p:nvSpPr>
          <p:cNvPr id="6" name="TextBox 70"/>
          <p:cNvSpPr txBox="1">
            <a:spLocks noChangeArrowheads="1"/>
          </p:cNvSpPr>
          <p:nvPr/>
        </p:nvSpPr>
        <p:spPr bwMode="auto">
          <a:xfrm>
            <a:off x="1042652" y="7480846"/>
            <a:ext cx="214228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Ведущий эксперт</a:t>
            </a:r>
          </a:p>
        </p:txBody>
      </p:sp>
      <p:sp>
        <p:nvSpPr>
          <p:cNvPr id="3105" name="TextBox 79"/>
          <p:cNvSpPr txBox="1">
            <a:spLocks noChangeArrowheads="1"/>
          </p:cNvSpPr>
          <p:nvPr/>
        </p:nvSpPr>
        <p:spPr bwMode="auto">
          <a:xfrm>
            <a:off x="2342530" y="1623650"/>
            <a:ext cx="2173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rgbClr val="005570"/>
                </a:solidFill>
                <a:latin typeface="Times New Roman" pitchFamily="18" charset="0"/>
                <a:cs typeface="Times New Roman" pitchFamily="18" charset="0"/>
              </a:rPr>
              <a:t>Всего 15 штатных единиц</a:t>
            </a:r>
          </a:p>
        </p:txBody>
      </p:sp>
      <p:sp>
        <p:nvSpPr>
          <p:cNvPr id="7" name="TextBox 26"/>
          <p:cNvSpPr txBox="1"/>
          <p:nvPr/>
        </p:nvSpPr>
        <p:spPr>
          <a:xfrm>
            <a:off x="1918187" y="2973918"/>
            <a:ext cx="3021975" cy="276999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smtClean="0">
                <a:solidFill>
                  <a:prstClr val="black"/>
                </a:solidFill>
              </a:rPr>
              <a:t>Заместитель председателя</a:t>
            </a:r>
            <a:endParaRPr lang="ru-RU" sz="1200" smtClean="0">
              <a:solidFill>
                <a:prstClr val="black"/>
              </a:solidFill>
            </a:endParaRPr>
          </a:p>
        </p:txBody>
      </p:sp>
      <p:sp>
        <p:nvSpPr>
          <p:cNvPr id="8" name="TextBox 70"/>
          <p:cNvSpPr txBox="1">
            <a:spLocks noChangeArrowheads="1"/>
          </p:cNvSpPr>
          <p:nvPr/>
        </p:nvSpPr>
        <p:spPr bwMode="auto">
          <a:xfrm>
            <a:off x="1042652" y="4504813"/>
            <a:ext cx="214228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</a:p>
        </p:txBody>
      </p:sp>
      <p:sp>
        <p:nvSpPr>
          <p:cNvPr id="9" name="TextBox 70"/>
          <p:cNvSpPr txBox="1">
            <a:spLocks noChangeArrowheads="1"/>
          </p:cNvSpPr>
          <p:nvPr/>
        </p:nvSpPr>
        <p:spPr bwMode="auto">
          <a:xfrm>
            <a:off x="1042652" y="6234129"/>
            <a:ext cx="214228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Главный специалист</a:t>
            </a:r>
          </a:p>
        </p:txBody>
      </p:sp>
      <p:sp>
        <p:nvSpPr>
          <p:cNvPr id="10" name="TextBox 70"/>
          <p:cNvSpPr txBox="1">
            <a:spLocks noChangeArrowheads="1"/>
          </p:cNvSpPr>
          <p:nvPr/>
        </p:nvSpPr>
        <p:spPr bwMode="auto">
          <a:xfrm>
            <a:off x="1042652" y="5658395"/>
            <a:ext cx="214228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</a:p>
        </p:txBody>
      </p:sp>
      <p:sp>
        <p:nvSpPr>
          <p:cNvPr id="11" name="TextBox 70"/>
          <p:cNvSpPr txBox="1">
            <a:spLocks noChangeArrowheads="1"/>
          </p:cNvSpPr>
          <p:nvPr/>
        </p:nvSpPr>
        <p:spPr bwMode="auto">
          <a:xfrm>
            <a:off x="4014453" y="4504813"/>
            <a:ext cx="2142286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отдела</a:t>
            </a:r>
          </a:p>
        </p:txBody>
      </p:sp>
      <p:cxnSp>
        <p:nvCxnSpPr>
          <p:cNvPr id="12" name="Прямая соединительная линия 65"/>
          <p:cNvCxnSpPr/>
          <p:nvPr/>
        </p:nvCxnSpPr>
        <p:spPr>
          <a:xfrm rot="16200000" flipH="1">
            <a:off x="914921" y="5134637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65"/>
          <p:cNvCxnSpPr/>
          <p:nvPr/>
        </p:nvCxnSpPr>
        <p:spPr>
          <a:xfrm rot="16200000" flipH="1">
            <a:off x="3885530" y="4558902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65"/>
          <p:cNvCxnSpPr/>
          <p:nvPr/>
        </p:nvCxnSpPr>
        <p:spPr>
          <a:xfrm rot="16200000" flipH="1">
            <a:off x="914921" y="4558902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65"/>
          <p:cNvCxnSpPr/>
          <p:nvPr/>
        </p:nvCxnSpPr>
        <p:spPr>
          <a:xfrm rot="16200000" flipH="1">
            <a:off x="3884935" y="5135232"/>
            <a:ext cx="0" cy="215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65"/>
          <p:cNvCxnSpPr/>
          <p:nvPr/>
        </p:nvCxnSpPr>
        <p:spPr>
          <a:xfrm rot="16200000" flipH="1">
            <a:off x="914921" y="5710370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65"/>
          <p:cNvCxnSpPr/>
          <p:nvPr/>
        </p:nvCxnSpPr>
        <p:spPr>
          <a:xfrm rot="16200000" flipH="1">
            <a:off x="3399755" y="2693061"/>
            <a:ext cx="0" cy="1835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63"/>
          <p:cNvSpPr txBox="1">
            <a:spLocks noChangeArrowheads="1"/>
          </p:cNvSpPr>
          <p:nvPr/>
        </p:nvSpPr>
        <p:spPr bwMode="auto">
          <a:xfrm>
            <a:off x="1043795" y="6814234"/>
            <a:ext cx="2143404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Главный специалист</a:t>
            </a:r>
          </a:p>
        </p:txBody>
      </p:sp>
      <p:cxnSp>
        <p:nvCxnSpPr>
          <p:cNvPr id="19" name="Прямая соединительная линия 65"/>
          <p:cNvCxnSpPr/>
          <p:nvPr/>
        </p:nvCxnSpPr>
        <p:spPr>
          <a:xfrm>
            <a:off x="3777183" y="4301476"/>
            <a:ext cx="0" cy="2670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65"/>
          <p:cNvCxnSpPr/>
          <p:nvPr/>
        </p:nvCxnSpPr>
        <p:spPr>
          <a:xfrm flipH="1">
            <a:off x="806573" y="4297067"/>
            <a:ext cx="3" cy="3346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65"/>
          <p:cNvCxnSpPr/>
          <p:nvPr/>
        </p:nvCxnSpPr>
        <p:spPr>
          <a:xfrm rot="16200000" flipH="1">
            <a:off x="914921" y="7534937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65"/>
          <p:cNvCxnSpPr/>
          <p:nvPr/>
        </p:nvCxnSpPr>
        <p:spPr>
          <a:xfrm rot="16200000" flipH="1">
            <a:off x="914921" y="6286102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65"/>
          <p:cNvCxnSpPr/>
          <p:nvPr/>
        </p:nvCxnSpPr>
        <p:spPr>
          <a:xfrm rot="16200000" flipH="1">
            <a:off x="914921" y="6863954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65"/>
          <p:cNvCxnSpPr/>
          <p:nvPr/>
        </p:nvCxnSpPr>
        <p:spPr>
          <a:xfrm rot="16200000" flipH="1">
            <a:off x="3885530" y="5710370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65"/>
          <p:cNvCxnSpPr/>
          <p:nvPr/>
        </p:nvCxnSpPr>
        <p:spPr>
          <a:xfrm rot="16200000" flipH="1">
            <a:off x="3885530" y="6286102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65"/>
          <p:cNvCxnSpPr/>
          <p:nvPr/>
        </p:nvCxnSpPr>
        <p:spPr>
          <a:xfrm rot="16200000" flipH="1">
            <a:off x="3884340" y="6863955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65"/>
          <p:cNvCxnSpPr/>
          <p:nvPr/>
        </p:nvCxnSpPr>
        <p:spPr>
          <a:xfrm flipH="1">
            <a:off x="3381896" y="2484684"/>
            <a:ext cx="9922" cy="489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65"/>
          <p:cNvCxnSpPr/>
          <p:nvPr/>
        </p:nvCxnSpPr>
        <p:spPr>
          <a:xfrm rot="16200000" flipH="1">
            <a:off x="2363118" y="3712236"/>
            <a:ext cx="234949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65"/>
          <p:cNvCxnSpPr/>
          <p:nvPr/>
        </p:nvCxnSpPr>
        <p:spPr>
          <a:xfrm rot="16200000" flipH="1">
            <a:off x="4198903" y="3702233"/>
            <a:ext cx="234949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41" name="Овал 6"/>
          <p:cNvSpPr>
            <a:spLocks noChangeArrowheads="1"/>
          </p:cNvSpPr>
          <p:nvPr/>
        </p:nvSpPr>
        <p:spPr bwMode="auto">
          <a:xfrm>
            <a:off x="6536533" y="8763000"/>
            <a:ext cx="321469" cy="381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pic>
        <p:nvPicPr>
          <p:cNvPr id="4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" y="227634"/>
            <a:ext cx="6858300" cy="139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http://img-fotki.yandex.ru/get/9800/16969765.1ec/0_8be84_ed119ee4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" y="6533467"/>
            <a:ext cx="6854381" cy="26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07828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img-fotki.yandex.ru/get/9800/16969765.1ec/0_8be84_ed119ee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2105" y="408842"/>
            <a:ext cx="5314181" cy="50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49625" y="217664"/>
            <a:ext cx="5028678" cy="13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ПАРАМЕТРЫ </a:t>
            </a:r>
            <a:endParaRPr lang="ru-RU" b="1" dirty="0" smtClean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КОМИТЕТА 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год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82664"/>
              </p:ext>
            </p:extLst>
          </p:nvPr>
        </p:nvGraphicFramePr>
        <p:xfrm>
          <a:off x="2399259" y="2680127"/>
          <a:ext cx="4189924" cy="1276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7773"/>
                <a:gridCol w="1440160"/>
                <a:gridCol w="1368152"/>
                <a:gridCol w="63839"/>
              </a:tblGrid>
              <a:tr h="657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  <a:p>
                      <a:pPr marL="0" marR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 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 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748,8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815,07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(результат)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028" name="Picture 4" descr="http://www.24rub.ru/images/dere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83684"/>
            <a:ext cx="2063325" cy="25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89390" y="1726014"/>
            <a:ext cx="4225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администрируемых доходов</a:t>
            </a:r>
            <a:endParaRPr lang="ru-RU" sz="2000" i="1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89390" y="2119389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08920" y="2195736"/>
            <a:ext cx="3672408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91965"/>
              </p:ext>
            </p:extLst>
          </p:nvPr>
        </p:nvGraphicFramePr>
        <p:xfrm>
          <a:off x="792980" y="5479065"/>
          <a:ext cx="5443577" cy="1276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1924"/>
                <a:gridCol w="1944216"/>
                <a:gridCol w="1656184"/>
                <a:gridCol w="71253"/>
              </a:tblGrid>
              <a:tr h="657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22 636,3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523,1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48545" y="4570027"/>
            <a:ext cx="3696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</a:t>
            </a:r>
            <a:endParaRPr lang="ru-RU" sz="2000" i="1" dirty="0">
              <a:solidFill>
                <a:srgbClr val="FFC00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653286" y="4998800"/>
            <a:ext cx="3888432" cy="0"/>
          </a:xfrm>
          <a:prstGeom prst="line">
            <a:avLst/>
          </a:prstGeom>
          <a:ln>
            <a:solidFill>
              <a:srgbClr val="21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72816" y="5075147"/>
            <a:ext cx="36724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76211" y="519367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97252" y="2350221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http://students.ceid.upatras.gr/~klarouda/img/lin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7138" y="7402056"/>
            <a:ext cx="6858001" cy="97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://img-fotki.yandex.ru/get/9800/16969765.1ec/0_8be84_ed119ee4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" y="6533467"/>
            <a:ext cx="6854381" cy="26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5" name="Группа 3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24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6613"/>
              </p:ext>
            </p:extLst>
          </p:nvPr>
        </p:nvGraphicFramePr>
        <p:xfrm>
          <a:off x="150292" y="2699792"/>
          <a:ext cx="656103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" y="227635"/>
            <a:ext cx="6858300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9800/16969765.1ec/0_8be84_ed119ee4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" y="6533467"/>
            <a:ext cx="6854381" cy="26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6" y="7937"/>
            <a:ext cx="261353" cy="2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6" y="160337"/>
            <a:ext cx="261353" cy="2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56114" y="2699792"/>
            <a:ext cx="51764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algn="ctr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</a:t>
            </a:r>
            <a:endParaRPr lang="ru-RU" sz="1400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algn="ctr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год</a:t>
            </a:r>
            <a:endParaRPr lang="ru-RU" sz="1400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52736" y="5508104"/>
            <a:ext cx="5079870" cy="21602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</a:rPr>
              <a:t>Администрируемыми доходами </a:t>
            </a:r>
            <a:r>
              <a:rPr lang="ru-RU" sz="1600" i="1" dirty="0">
                <a:solidFill>
                  <a:srgbClr val="002060"/>
                </a:solidFill>
              </a:rPr>
              <a:t>Комитета </a:t>
            </a:r>
            <a:r>
              <a:rPr lang="ru-RU" sz="1600" i="1" dirty="0" smtClean="0">
                <a:solidFill>
                  <a:srgbClr val="002060"/>
                </a:solidFill>
              </a:rPr>
              <a:t>государственного и финансового контроля Мурманской области являются денежные </a:t>
            </a:r>
            <a:r>
              <a:rPr lang="ru-RU" sz="1600" i="1" dirty="0">
                <a:solidFill>
                  <a:srgbClr val="002060"/>
                </a:solidFill>
              </a:rPr>
              <a:t>взыскания (штрафы) за нарушение </a:t>
            </a:r>
            <a:r>
              <a:rPr lang="ru-RU" sz="1600" i="1" dirty="0" smtClean="0">
                <a:solidFill>
                  <a:srgbClr val="002060"/>
                </a:solidFill>
              </a:rPr>
              <a:t>бюджетного законодательства и законодательства Российской </a:t>
            </a:r>
            <a:r>
              <a:rPr lang="ru-RU" sz="1600" i="1" dirty="0">
                <a:solidFill>
                  <a:srgbClr val="002060"/>
                </a:solidFill>
              </a:rPr>
              <a:t>Федерации о </a:t>
            </a:r>
            <a:r>
              <a:rPr lang="ru-RU" sz="1600" i="1" dirty="0" smtClean="0">
                <a:solidFill>
                  <a:srgbClr val="002060"/>
                </a:solidFill>
              </a:rPr>
              <a:t>контрактной системе в сфере </a:t>
            </a:r>
            <a:r>
              <a:rPr lang="ru-RU" sz="1600" i="1" dirty="0">
                <a:solidFill>
                  <a:srgbClr val="002060"/>
                </a:solidFill>
              </a:rPr>
              <a:t>закупок товаров, </a:t>
            </a:r>
            <a:r>
              <a:rPr lang="ru-RU" sz="1600" i="1" dirty="0" smtClean="0">
                <a:solidFill>
                  <a:srgbClr val="002060"/>
                </a:solidFill>
              </a:rPr>
              <a:t>работ</a:t>
            </a:r>
            <a:r>
              <a:rPr lang="ru-RU" sz="1600" i="1" dirty="0">
                <a:solidFill>
                  <a:srgbClr val="002060"/>
                </a:solidFill>
              </a:rPr>
              <a:t>, </a:t>
            </a:r>
            <a:r>
              <a:rPr lang="ru-RU" sz="1600" i="1" dirty="0" smtClean="0">
                <a:solidFill>
                  <a:srgbClr val="002060"/>
                </a:solidFill>
              </a:rPr>
              <a:t>услуг для обеспечения государственных и муниципальных нужд</a:t>
            </a:r>
            <a:endParaRPr lang="ru-RU" sz="1600" i="1" dirty="0">
              <a:solidFill>
                <a:srgbClr val="00206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8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052736" y="217664"/>
            <a:ext cx="5106510" cy="20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algn="ctr">
              <a:spcBef>
                <a:spcPct val="20000"/>
              </a:spcBef>
              <a:defRPr/>
            </a:pPr>
            <a:endParaRPr lang="ru-RU" b="1" dirty="0" smtClean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и задачи деятельности Комитета:</a:t>
            </a:r>
          </a:p>
          <a:p>
            <a:pPr marL="87313" algn="just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6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исполнением бюджетного законодательства </a:t>
            </a:r>
            <a:r>
              <a:rPr lang="ru-RU" sz="16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и законодательства </a:t>
            </a:r>
            <a:r>
              <a:rPr lang="ru-RU" sz="16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 в сфере закупок товаров, работ, услуг для </a:t>
            </a:r>
            <a:r>
              <a:rPr lang="ru-RU" sz="16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государственных </a:t>
            </a:r>
            <a:r>
              <a:rPr lang="ru-RU" sz="16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 нужд </a:t>
            </a:r>
          </a:p>
          <a:p>
            <a:pPr marL="87313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-35373" y="8028054"/>
            <a:ext cx="6889302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редакцией государственной программы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ознакомиться на официальном сайте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государственного и финансового контроля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Мурманской области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://gosfincontrol.gov-murman.ru/documents/programs/gcp.php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60736" y="971600"/>
            <a:ext cx="5073919" cy="1860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«Организация и осуществление контроля и надзора в бюджетно-финансовой сфере»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программы Мурманской области «Управление региональными финансами, создание условий для эффективного и ответственного управления муниципальными финансами»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79672" y="4375747"/>
            <a:ext cx="6113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</a:t>
            </a:r>
            <a:r>
              <a:rPr lang="ru-RU" sz="1600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</a:t>
            </a:r>
            <a:r>
              <a:rPr lang="ru-RU" sz="16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3:</a:t>
            </a:r>
            <a:endParaRPr lang="ru-RU" sz="1600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99031" y="4918397"/>
            <a:ext cx="192985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500" y="3410462"/>
            <a:ext cx="6842499" cy="830997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>
            <a:spAutoFit/>
          </a:bodyPr>
          <a:lstStyle/>
          <a:p>
            <a:pPr marL="361950" lvl="0" algn="ctr"/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контроля и надзора за соблюдением бюджетного законодательства и законодательства в сфере закупок товаров, работ, услуг для обеспечения государственных и муниципальных нужд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19872" y="3017323"/>
            <a:ext cx="6877872" cy="393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подпрограммы 3</a:t>
            </a:r>
            <a:r>
              <a:rPr lang="ru-RU" dirty="0" smtClean="0">
                <a:solidFill>
                  <a:schemeClr val="tx2"/>
                </a:solidFill>
                <a:latin typeface="Segoe Script" panose="020B0504020000000003" pitchFamily="34" charset="0"/>
              </a:rPr>
              <a:t>: </a:t>
            </a:r>
            <a:endParaRPr lang="ru-RU" dirty="0">
              <a:solidFill>
                <a:schemeClr val="tx2"/>
              </a:solidFill>
              <a:latin typeface="Segoe Script" panose="020B0504020000000003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16200000">
            <a:off x="223978" y="5804493"/>
            <a:ext cx="1231427" cy="3200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16200000">
            <a:off x="1088074" y="5651091"/>
            <a:ext cx="1231427" cy="3200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16200000">
            <a:off x="1952170" y="5507577"/>
            <a:ext cx="1231427" cy="3200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rot="16200000">
            <a:off x="2744258" y="5342640"/>
            <a:ext cx="1231427" cy="3200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 rot="16200000">
            <a:off x="3608354" y="5169996"/>
            <a:ext cx="1231427" cy="3200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 rot="16200000">
            <a:off x="4472450" y="4965948"/>
            <a:ext cx="1231427" cy="3200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 rot="16200000">
            <a:off x="5264537" y="4737683"/>
            <a:ext cx="1231427" cy="3200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 smtClean="0">
              <a:solidFill>
                <a:sysClr val="windowText" lastClr="0000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788386" y="9428772"/>
            <a:ext cx="6513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17180,4</a:t>
            </a:r>
            <a:r>
              <a:rPr lang="ru-RU" dirty="0"/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16961,2</a:t>
            </a:r>
            <a:r>
              <a:rPr lang="ru-RU" dirty="0"/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17157,9</a:t>
            </a:r>
            <a:r>
              <a:rPr lang="ru-RU" dirty="0"/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17706,7</a:t>
            </a:r>
            <a:r>
              <a:rPr lang="ru-RU" dirty="0"/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18896,7</a:t>
            </a:r>
            <a:r>
              <a:rPr lang="ru-RU" dirty="0"/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19543,2</a:t>
            </a:r>
            <a:r>
              <a:rPr lang="ru-RU" dirty="0"/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20214,0</a:t>
            </a:r>
            <a:r>
              <a:rPr lang="ru-RU" dirty="0"/>
              <a:t> 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-1" y="-9278"/>
            <a:ext cx="6892282" cy="9175932"/>
            <a:chOff x="-1" y="-9279"/>
            <a:chExt cx="6892282" cy="9175932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66" name="Группа 65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  <p:pic>
        <p:nvPicPr>
          <p:cNvPr id="29" name="Picture 14" descr="http://www.klimat-kompania.ru/i/lin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2" y="214043"/>
            <a:ext cx="6858300" cy="74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415431" y="261214"/>
            <a:ext cx="437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часть расходов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804940"/>
              </p:ext>
            </p:extLst>
          </p:nvPr>
        </p:nvGraphicFramePr>
        <p:xfrm>
          <a:off x="463284" y="5330015"/>
          <a:ext cx="6029362" cy="147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505309" y="4687852"/>
            <a:ext cx="6029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-25420" y="6599667"/>
            <a:ext cx="6849830" cy="1261884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>
            <a:spAutoFit/>
          </a:bodyPr>
          <a:lstStyle/>
          <a:p>
            <a:pPr marL="361950" lvl="0"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целевых показателей подпрограммы 3 Комитетом государственного и финансового контроля Мурманской области заключены восемь Соглашений о взаимодействии с контролирующими органами муниципальных образований Мурманской области в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товаров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работ, услуг для обеспечений государственных и муниципальных нужд</a:t>
            </a:r>
          </a:p>
        </p:txBody>
      </p:sp>
    </p:spTree>
    <p:extLst>
      <p:ext uri="{BB962C8B-B14F-4D97-AF65-F5344CB8AC3E}">
        <p14:creationId xmlns:p14="http://schemas.microsoft.com/office/powerpoint/2010/main" val="29099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14" descr="http://www.klimat-kompania.ru/i/li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" y="275841"/>
            <a:ext cx="6858300" cy="225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Трапеция 81"/>
          <p:cNvSpPr/>
          <p:nvPr/>
        </p:nvSpPr>
        <p:spPr>
          <a:xfrm rot="16200000">
            <a:off x="3328522" y="2866181"/>
            <a:ext cx="3284025" cy="2917292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ирог 14"/>
          <p:cNvSpPr/>
          <p:nvPr/>
        </p:nvSpPr>
        <p:spPr>
          <a:xfrm>
            <a:off x="274175" y="3062472"/>
            <a:ext cx="6311817" cy="4710794"/>
          </a:xfrm>
          <a:prstGeom prst="pie">
            <a:avLst>
              <a:gd name="adj1" fmla="val 763825"/>
              <a:gd name="adj2" fmla="val 10056761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Трапеция 10"/>
          <p:cNvSpPr/>
          <p:nvPr/>
        </p:nvSpPr>
        <p:spPr>
          <a:xfrm rot="5400000" flipH="1">
            <a:off x="209759" y="2779774"/>
            <a:ext cx="3284025" cy="3108412"/>
          </a:xfrm>
          <a:prstGeom prst="trapezoid">
            <a:avLst>
              <a:gd name="adj" fmla="val 21219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60385" y="467544"/>
            <a:ext cx="5308191" cy="1602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ru-RU" b="1" dirty="0" smtClean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2400" b="1" dirty="0" smtClean="0">
                <a:solidFill>
                  <a:srgbClr val="6A2D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</a:p>
          <a:p>
            <a:pPr lvl="0" algn="ctr" fontAlgn="b"/>
            <a:r>
              <a:rPr lang="ru-RU" sz="2400" b="1" dirty="0" smtClean="0">
                <a:solidFill>
                  <a:srgbClr val="6A2D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подпрограммы 3 </a:t>
            </a:r>
            <a:r>
              <a:rPr lang="ru-RU" sz="2400" b="1" dirty="0">
                <a:solidFill>
                  <a:srgbClr val="6A2D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региональными финансами</a:t>
            </a:r>
            <a:r>
              <a:rPr lang="ru-RU" sz="2400" b="1" dirty="0" smtClean="0">
                <a:solidFill>
                  <a:srgbClr val="6A2D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государственной программы</a:t>
            </a:r>
            <a:endParaRPr lang="ru-RU" sz="2400" b="1" dirty="0">
              <a:solidFill>
                <a:srgbClr val="6A2D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2908" y="3416649"/>
            <a:ext cx="2765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исполнением бюджетного законодательства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631107" y="3137589"/>
            <a:ext cx="28288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исполнением законодательства РФ  в сфере закупок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работ, услуг для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нужд </a:t>
            </a:r>
          </a:p>
          <a:p>
            <a:pPr algn="ctr" fontAlgn="t"/>
            <a:endParaRPr lang="ru-RU" sz="1600" b="1" dirty="0">
              <a:solidFill>
                <a:srgbClr val="0000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3639" y="5931112"/>
            <a:ext cx="2104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1600" b="1" dirty="0">
              <a:solidFill>
                <a:srgbClr val="0000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9326" y="6026778"/>
            <a:ext cx="4483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мероприятия осуществляются путем проведения плановых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внеплановых проверок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31426" y="5517173"/>
            <a:ext cx="1988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1600" b="1" dirty="0">
              <a:solidFill>
                <a:srgbClr val="0000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5" name="Группа 74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 smtClean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6" name="Picture 10" descr="http://img-fotki.yandex.ru/get/9800/16969765.1ec/0_8be84_ed119ee4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" y="6533467"/>
            <a:ext cx="6854381" cy="26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64" y="149763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  <a:p>
            <a:pPr algn="ctr"/>
            <a:r>
              <a:rPr lang="ru-RU" sz="20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Комитете государственного и финансового контроля Мурманской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414" y="1547664"/>
            <a:ext cx="6408712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              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Постановлением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Губернатора Мурманской области от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22.10.2010 №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124-ПГ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структура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исполнительных органов государственной власти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Мурманской области была дополнена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Комитетом государственного и финансового контроля Мурманской области.</a:t>
            </a:r>
            <a:endParaRPr lang="ru-RU" sz="1600" dirty="0">
              <a:solidFill>
                <a:srgbClr val="005570"/>
              </a:solidFill>
              <a:latin typeface="Calibri"/>
              <a:ea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      В соответствии с Постановлением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Правительства области  от 10.11.2010 № 506-ПП "О мерах по реализации постановления Губернатора Мурманской области от 22.10.2010 № 124-ПГ"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была проведена реорганизация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Аппарата Правительства Мурманской области в форме выделения из его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состава Контрольного управления в Комитет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государственного и финансового контроля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Мурманской области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с соответствующим распределением функций между этими исполнительными органами государственной власти, а также передача Комитету  функций</a:t>
            </a:r>
            <a:r>
              <a:rPr lang="ru-RU" sz="1600" dirty="0">
                <a:solidFill>
                  <a:srgbClr val="005570"/>
                </a:solidFill>
                <a:latin typeface="Arial"/>
                <a:ea typeface="Times New Roman"/>
              </a:rPr>
              <a:t>:</a:t>
            </a:r>
            <a:endParaRPr lang="ru-RU" sz="1600" dirty="0">
              <a:solidFill>
                <a:srgbClr val="005570"/>
              </a:solidFill>
              <a:latin typeface="Calibri"/>
              <a:ea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      -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Министерства экономического развития Мурманской области по вопросам контроля и координации бюджетных закупок;</a:t>
            </a:r>
            <a:endParaRPr lang="ru-RU" sz="1600" dirty="0">
              <a:solidFill>
                <a:srgbClr val="005570"/>
              </a:solidFill>
              <a:latin typeface="Calibri"/>
              <a:ea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      -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Министерства финансов Мурманской области по вопросам последующего финансового контроля за исполнением областного бюджета.</a:t>
            </a:r>
            <a:endParaRPr lang="ru-RU" sz="1600" dirty="0">
              <a:solidFill>
                <a:srgbClr val="005570"/>
              </a:solidFill>
              <a:latin typeface="Calibri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557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557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</a:t>
            </a:r>
            <a:r>
              <a:rPr lang="ru-RU" sz="1600" dirty="0" smtClean="0">
                <a:solidFill>
                  <a:srgbClr val="00557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10 февраля 2011 года Комитет государственного и финансового контроля Мурманской области был зарегистрирован в налоговой инспекции г. Мурманска в качестве юридического лица.  </a:t>
            </a:r>
            <a:endParaRPr lang="ru-RU" sz="1600" dirty="0">
              <a:solidFill>
                <a:srgbClr val="00557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2" name="Picture 14" descr="http://www.klimat-kompania.ru/i/li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" y="227635"/>
            <a:ext cx="6858300" cy="11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img-fotki.yandex.ru/get/9800/16969765.1ec/0_8be84_ed119ee4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" y="6533467"/>
            <a:ext cx="6854381" cy="26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-1" y="-9278"/>
            <a:ext cx="6892282" cy="9175932"/>
            <a:chOff x="-1" y="-9279"/>
            <a:chExt cx="6892282" cy="917593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34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islyam.ru/_pu/0/2190398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5151"/>
            <a:ext cx="6804077" cy="5430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9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9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9007613"/>
            <a:ext cx="6892281" cy="15904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47301" y="7246701"/>
            <a:ext cx="6643302" cy="1244727"/>
            <a:chOff x="128941" y="7692708"/>
            <a:chExt cx="6643302" cy="1244726"/>
          </a:xfrm>
        </p:grpSpPr>
        <p:sp>
          <p:nvSpPr>
            <p:cNvPr id="63" name="Блок-схема: извлечение 62"/>
            <p:cNvSpPr/>
            <p:nvPr/>
          </p:nvSpPr>
          <p:spPr>
            <a:xfrm rot="5400000">
              <a:off x="6137442" y="8250426"/>
              <a:ext cx="1087075" cy="182527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Блок-схема: извлечение 63"/>
            <p:cNvSpPr/>
            <p:nvPr/>
          </p:nvSpPr>
          <p:spPr>
            <a:xfrm rot="16200000">
              <a:off x="-323333" y="8223128"/>
              <a:ext cx="1087075" cy="182527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 descr="http://severpost.ru/docs/upload/141216002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49" y="7695979"/>
              <a:ext cx="1855188" cy="1236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g-a.d-cd.net/809011u-96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950" y="7692708"/>
              <a:ext cx="2664296" cy="1244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black-belt.ucoz.ru/4742876_22374927_Murmansk_2_oranzh_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134" y="7699761"/>
              <a:ext cx="2497235" cy="1233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772878" y="899593"/>
            <a:ext cx="5763623" cy="500040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Комитетом государственного и финансового контроля Мурманской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899130" y="2339753"/>
            <a:ext cx="5418498" cy="24482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Карла Маркса,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3,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486-411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693-506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gosfincontrol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@gov-murman.ru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</a:pP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0822" y="5534792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10:00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12:30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13:30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40918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53675</TotalTime>
  <Words>587</Words>
  <Application>Microsoft Office PowerPoint</Application>
  <PresentationFormat>Экран (4:3)</PresentationFormat>
  <Paragraphs>96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Тема Office</vt:lpstr>
      <vt:lpstr>2_Тема Office</vt:lpstr>
      <vt:lpstr>1_Тема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Шитяков А.П.</cp:lastModifiedBy>
  <cp:revision>4256</cp:revision>
  <cp:lastPrinted>2017-01-18T08:31:13Z</cp:lastPrinted>
  <dcterms:created xsi:type="dcterms:W3CDTF">2013-06-27T09:24:07Z</dcterms:created>
  <dcterms:modified xsi:type="dcterms:W3CDTF">2017-07-13T07:16:03Z</dcterms:modified>
</cp:coreProperties>
</file>